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9" r:id="rId6"/>
    <p:sldMasterId id="2147483730" r:id="rId7"/>
    <p:sldMasterId id="2147483731"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Lst>
  <p:sldSz cy="5143500" cx="9144000"/>
  <p:notesSz cx="6858000" cy="9144000"/>
  <p:embeddedFontLst>
    <p:embeddedFont>
      <p:font typeface="DM Sans Medium"/>
      <p:regular r:id="rId43"/>
      <p:bold r:id="rId44"/>
      <p:italic r:id="rId45"/>
      <p:boldItalic r:id="rId46"/>
    </p:embeddedFont>
    <p:embeddedFont>
      <p:font typeface="DM Sans"/>
      <p:regular r:id="rId47"/>
      <p:bold r:id="rId48"/>
      <p:italic r:id="rId49"/>
      <p:boldItalic r:id="rId50"/>
    </p:embeddedFont>
    <p:embeddedFont>
      <p:font typeface="Barlow"/>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oseph Bradley"/>
  <p:cmAuthor clrIdx="1" id="1" initials="" lastIdx="1" name="Evgeny Cherny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720187-DE7C-4B2C-A4B9-4FA1E55A1D5A}">
  <a:tblStyle styleId="{A1720187-DE7C-4B2C-A4B9-4FA1E55A1D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font" Target="fonts/DMSansMedium-bold.fntdata"/><Relationship Id="rId43" Type="http://schemas.openxmlformats.org/officeDocument/2006/relationships/font" Target="fonts/DMSansMedium-regular.fntdata"/><Relationship Id="rId46" Type="http://schemas.openxmlformats.org/officeDocument/2006/relationships/font" Target="fonts/DMSansMedium-boldItalic.fntdata"/><Relationship Id="rId45" Type="http://schemas.openxmlformats.org/officeDocument/2006/relationships/font" Target="fonts/DMSans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DMSans-bold.fntdata"/><Relationship Id="rId47" Type="http://schemas.openxmlformats.org/officeDocument/2006/relationships/font" Target="fonts/DMSans-regular.fntdata"/><Relationship Id="rId49" Type="http://schemas.openxmlformats.org/officeDocument/2006/relationships/font" Target="fonts/DMSans-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Barlow-regular.fntdata"/><Relationship Id="rId50" Type="http://schemas.openxmlformats.org/officeDocument/2006/relationships/font" Target="fonts/DMSans-boldItalic.fntdata"/><Relationship Id="rId53" Type="http://schemas.openxmlformats.org/officeDocument/2006/relationships/font" Target="fonts/Barlow-italic.fntdata"/><Relationship Id="rId52" Type="http://schemas.openxmlformats.org/officeDocument/2006/relationships/font" Target="fonts/Barlow-bold.fntdata"/><Relationship Id="rId11" Type="http://schemas.openxmlformats.org/officeDocument/2006/relationships/slide" Target="slides/slide2.xml"/><Relationship Id="rId10" Type="http://schemas.openxmlformats.org/officeDocument/2006/relationships/slide" Target="slides/slide1.xml"/><Relationship Id="rId54" Type="http://schemas.openxmlformats.org/officeDocument/2006/relationships/font" Target="fonts/Barlow-boldItalic.fntdata"/><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6-14T09:57:01.801">
    <p:pos x="6000" y="0"/>
    <p:text>Since this is meant to be used by the Field in front of customers (per Bilal's comment the other day), can you add a skipped slide saying as much to the start?
You might also want to remove "Enablement" from the title slide and update the date.
You can also update the slide template watermark pretty easily:
menu --&gt; Slide --&gt; Change theme --&gt; Import theme --&gt; Search for "Databricks Corporate Template" --&gt; Select it and click Insert
Also, is there a recording of this that you can link in the skipped slide at the start?
1 total reaction
Tobi Wole-Fasanya reacted with 👍 at 2024-06-14 02:57 AM</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4-07-15T12:00:26.813">
    <p:pos x="360" y="856"/>
    <p:text>where do I find this notebook?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m3U21FrGORYb2nzCU3sybJ36f0HS3ytnfjxoVPm9gZo/edit#heading=h.787ue6c61wih"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3e51bb6501_1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3e51bb6501_1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Please contact ahmed.bilal for feedback on these slides</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c058a23b0a_19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c058a23b0a_19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848c5d30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848c5d30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48dc2074e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48dc2074e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go/serving/low-latency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0c5c88b2b2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0c5c88b2b2_2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0c5c88b2b2_18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0c5c88b2b2_18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ccf9c81ac6_8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ccf9c81ac6_8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ccf9c81ac6_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ccf9c81ac6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41d0d2b9e1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41d0d2b9e1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48dc2074eb_1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48dc2074eb_1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248dc2074eb_1_2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248dc2074eb_1_2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48dc207ed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48dc207ed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48dc2074eb_1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48dc2074eb_1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48dc2074eb_1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48dc2074eb_1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c787dca9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c787dca9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48dc2074eb_1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48dc2074eb_1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48dc2074eb_1_2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48dc2074eb_1_2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48dc2074eb_1_2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48dc2074eb_1_2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2b16def022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2b16def022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48dc2074eb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48dc2074eb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At all points during the request your data is always encrypted. You can improve client -&gt; databricks communication using IP access-list or Private Link (AWS)</a:t>
            </a:r>
            <a:endParaRPr/>
          </a:p>
          <a:p>
            <a:pPr indent="-298450" lvl="0" marL="457200" rtl="0" algn="l">
              <a:spcBef>
                <a:spcPts val="0"/>
              </a:spcBef>
              <a:spcAft>
                <a:spcPts val="0"/>
              </a:spcAft>
              <a:buSzPts val="1100"/>
              <a:buChar char="●"/>
            </a:pPr>
            <a:r>
              <a:rPr lang="en"/>
              <a:t>VMs are never reused. Once a VM is allocated to a customer, after the customer is done utilizing it, the VM gets destroyed and never re-used.</a:t>
            </a:r>
            <a:endParaRPr/>
          </a:p>
          <a:p>
            <a:pPr indent="0" lvl="0" marL="45720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48dc2074eb_1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48dc2074eb_1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When we are building a model image, we create pre-signed URLs (which expire within 1 hour) to fetch models and artifacts from the model registry in the customer's account. So we never store these artifacts in our account, we only use them to build a model image.What is stored in our account is the model image which is encrypted. When scaling up or down, the model image needs to be pulled into VMs which are also encrypted by TLS. So the model images are encrypted both at REST and in transit.</a:t>
            </a:r>
            <a:endParaRPr/>
          </a:p>
          <a:p>
            <a:pPr indent="-298450" lvl="0" marL="457200" rtl="0" algn="l">
              <a:spcBef>
                <a:spcPts val="0"/>
              </a:spcBef>
              <a:spcAft>
                <a:spcPts val="0"/>
              </a:spcAft>
              <a:buSzPts val="1100"/>
              <a:buChar char="●"/>
            </a:pPr>
            <a:r>
              <a:rPr lang="en"/>
              <a:t>Our base container image is scanned by a dedicated prod sec team to ensure it is secure. This team also continuously monitors CVEs, threat models, etc. The moment they identify anything, we patch our base OS. This means</a:t>
            </a:r>
            <a:endParaRPr/>
          </a:p>
          <a:p>
            <a:pPr indent="-298450" lvl="1" marL="914400" rtl="0" algn="l">
              <a:spcBef>
                <a:spcPts val="0"/>
              </a:spcBef>
              <a:spcAft>
                <a:spcPts val="0"/>
              </a:spcAft>
              <a:buSzPts val="1100"/>
              <a:buChar char="○"/>
            </a:pPr>
            <a:r>
              <a:rPr lang="en"/>
              <a:t>The base OS is always up to date with the most secure image that exists</a:t>
            </a:r>
            <a:endParaRPr/>
          </a:p>
          <a:p>
            <a:pPr indent="-298450" lvl="1" marL="914400" rtl="0" algn="l">
              <a:spcBef>
                <a:spcPts val="0"/>
              </a:spcBef>
              <a:spcAft>
                <a:spcPts val="0"/>
              </a:spcAft>
              <a:buSzPts val="1100"/>
              <a:buChar char="○"/>
            </a:pPr>
            <a:r>
              <a:rPr lang="en"/>
              <a:t>If a new CVE comes up we immediately patch the base image and all future containers are built with the updated image. We are currently working on a mechanism to patch existing images.</a:t>
            </a:r>
            <a:endParaRPr/>
          </a:p>
          <a:p>
            <a:pPr indent="-298450" lvl="0" marL="457200" rtl="0" algn="l">
              <a:spcBef>
                <a:spcPts val="0"/>
              </a:spcBef>
              <a:spcAft>
                <a:spcPts val="0"/>
              </a:spcAft>
              <a:buSzPts val="1100"/>
              <a:buChar char="●"/>
            </a:pPr>
            <a:r>
              <a:rPr lang="en"/>
              <a:t>GDPR: Once an endpoint is terminated, all VMs serving that endpoint are terminated. Within 30 days, all model images as well as all database entries related to this endpoint are deleted from our account.  </a:t>
            </a:r>
            <a:br>
              <a:rPr lang="en"/>
            </a:br>
            <a:endParaRPr/>
          </a:p>
          <a:p>
            <a:pPr indent="0" lvl="0" marL="0" rtl="0" algn="l">
              <a:spcBef>
                <a:spcPts val="0"/>
              </a:spcBef>
              <a:spcAft>
                <a:spcPts val="0"/>
              </a:spcAft>
              <a:buNone/>
            </a:pPr>
            <a:r>
              <a:rPr lang="en"/>
              <a:t>For more information check out </a:t>
            </a:r>
            <a:r>
              <a:rPr lang="en" u="sng">
                <a:solidFill>
                  <a:schemeClr val="hlink"/>
                </a:solidFill>
                <a:hlinkClick r:id="rId2"/>
              </a:rPr>
              <a:t>Serverless Real-Time Inference Security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ad5f5177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ad5f5177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c058a23b0a_1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c058a23b0a_1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1500"/>
              </a:spcAft>
              <a:buClr>
                <a:schemeClr val="dk1"/>
              </a:buClr>
              <a:buSzPts val="1100"/>
              <a:buFont typeface="Arial"/>
              <a:buNone/>
            </a:pPr>
            <a:r>
              <a:rPr lang="en" sz="1200">
                <a:solidFill>
                  <a:srgbClr val="0D0D0D"/>
                </a:solidFill>
                <a:latin typeface="Barlow"/>
                <a:ea typeface="Barlow"/>
                <a:cs typeface="Barlow"/>
                <a:sym typeface="Barlow"/>
              </a:rPr>
              <a:t>As we spoke with customers, it became very clear that these are not isolated solutions. Customers told us very clearly, 'Bilal, we need to experiment and compare models. How can we do that? We have use cases that often require multiple models; is there an easy way to accomplish this? We want monitoring and guardrails across all options. When is that coming?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ad5f5177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ad5f5177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ad5f5177c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ad5f5177c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b7a8565c5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b7a8565c5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go/serving/low-latency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cce83c624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cce83c624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ad5f5177c2_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ad5f5177c2_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Logos show are:</a:t>
            </a:r>
            <a:endParaRPr b="1"/>
          </a:p>
          <a:p>
            <a:pPr indent="-298450" lvl="0" marL="457200" rtl="0" algn="l">
              <a:spcBef>
                <a:spcPts val="0"/>
              </a:spcBef>
              <a:spcAft>
                <a:spcPts val="0"/>
              </a:spcAft>
              <a:buSzPts val="1100"/>
              <a:buChar char="●"/>
            </a:pPr>
            <a:r>
              <a:rPr lang="en"/>
              <a:t>Custom Models</a:t>
            </a:r>
            <a:endParaRPr/>
          </a:p>
          <a:p>
            <a:pPr indent="-298450" lvl="1" marL="914400" rtl="0" algn="l">
              <a:spcBef>
                <a:spcPts val="0"/>
              </a:spcBef>
              <a:spcAft>
                <a:spcPts val="0"/>
              </a:spcAft>
              <a:buClr>
                <a:schemeClr val="dk1"/>
              </a:buClr>
              <a:buSzPts val="1100"/>
              <a:buChar char="○"/>
            </a:pPr>
            <a:r>
              <a:rPr lang="en">
                <a:solidFill>
                  <a:schemeClr val="dk1"/>
                </a:solidFill>
              </a:rPr>
              <a:t>MLflow</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Hugging Face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Databricks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LangChain</a:t>
            </a:r>
            <a:endParaRPr/>
          </a:p>
          <a:p>
            <a:pPr indent="-298450" lvl="0" marL="457200" rtl="0" algn="l">
              <a:spcBef>
                <a:spcPts val="0"/>
              </a:spcBef>
              <a:spcAft>
                <a:spcPts val="0"/>
              </a:spcAft>
              <a:buClr>
                <a:schemeClr val="dk1"/>
              </a:buClr>
              <a:buSzPts val="1100"/>
              <a:buChar char="●"/>
            </a:pPr>
            <a:r>
              <a:rPr lang="en"/>
              <a:t>Foundation Models</a:t>
            </a:r>
            <a:endParaRPr/>
          </a:p>
          <a:p>
            <a:pPr indent="-298450" lvl="1" marL="914400" rtl="0" algn="l">
              <a:spcBef>
                <a:spcPts val="0"/>
              </a:spcBef>
              <a:spcAft>
                <a:spcPts val="0"/>
              </a:spcAft>
              <a:buClr>
                <a:schemeClr val="dk1"/>
              </a:buClr>
              <a:buSzPts val="1100"/>
              <a:buChar char="○"/>
            </a:pPr>
            <a:r>
              <a:rPr lang="en">
                <a:solidFill>
                  <a:schemeClr val="dk1"/>
                </a:solidFill>
              </a:rPr>
              <a:t>Meta (such as Llama 2)</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MosaicML (such as MPT)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Databricks</a:t>
            </a:r>
            <a:endParaRPr>
              <a:solidFill>
                <a:schemeClr val="dk1"/>
              </a:solidFill>
            </a:endParaRPr>
          </a:p>
          <a:p>
            <a:pPr indent="-298450" lvl="0" marL="457200" rtl="0" algn="l">
              <a:spcBef>
                <a:spcPts val="0"/>
              </a:spcBef>
              <a:spcAft>
                <a:spcPts val="0"/>
              </a:spcAft>
              <a:buSzPts val="1100"/>
              <a:buChar char="●"/>
            </a:pPr>
            <a:r>
              <a:rPr lang="en"/>
              <a:t>External Models</a:t>
            </a:r>
            <a:endParaRPr/>
          </a:p>
          <a:p>
            <a:pPr indent="-298450" lvl="1" marL="914400" rtl="0" algn="l">
              <a:spcBef>
                <a:spcPts val="0"/>
              </a:spcBef>
              <a:spcAft>
                <a:spcPts val="0"/>
              </a:spcAft>
              <a:buClr>
                <a:schemeClr val="dk1"/>
              </a:buClr>
              <a:buSzPts val="1100"/>
              <a:buChar char="○"/>
            </a:pPr>
            <a:r>
              <a:rPr lang="en">
                <a:solidFill>
                  <a:schemeClr val="dk1"/>
                </a:solidFill>
              </a:rPr>
              <a:t>OpenAI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Anthropic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AWS Bedrock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AI21 Labs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Cohere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c058a23b0a_19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c058a23b0a_19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go/serving/low-latency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b16def02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b16def02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c058a23b0a_19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c058a23b0a_19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go/serving/low-latency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7511e985f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7511e985f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c058a23b0a_19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c058a23b0a_19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0D0D0D"/>
                </a:solidFill>
                <a:latin typeface="Barlow"/>
                <a:ea typeface="Barlow"/>
                <a:cs typeface="Barlow"/>
                <a:sym typeface="Barlow"/>
              </a:rPr>
              <a:t>Previously, I said that foundation models can be easily used for a wide use cases. Well, I wasn't entirely honest about that. That’s the stance many of our competitors are taking. The reality is that foundation models,when used as it, lack internal knowledge and domain expertise, making them unusable for most enterprise use cases.</a:t>
            </a:r>
            <a:endParaRPr sz="1200">
              <a:solidFill>
                <a:srgbClr val="0D0D0D"/>
              </a:solidFill>
              <a:latin typeface="Barlow"/>
              <a:ea typeface="Barlow"/>
              <a:cs typeface="Barlow"/>
              <a:sym typeface="Barlow"/>
            </a:endParaRPr>
          </a:p>
          <a:p>
            <a:pPr indent="0" lvl="0" marL="0" rtl="0" algn="l">
              <a:lnSpc>
                <a:spcPct val="115000"/>
              </a:lnSpc>
              <a:spcBef>
                <a:spcPts val="1500"/>
              </a:spcBef>
              <a:spcAft>
                <a:spcPts val="1500"/>
              </a:spcAft>
              <a:buClr>
                <a:schemeClr val="dk1"/>
              </a:buClr>
              <a:buSzPts val="1100"/>
              <a:buFont typeface="Arial"/>
              <a:buNone/>
            </a:pPr>
            <a:r>
              <a:rPr lang="en" sz="1200">
                <a:solidFill>
                  <a:srgbClr val="0D0D0D"/>
                </a:solidFill>
                <a:latin typeface="Barlow"/>
                <a:ea typeface="Barlow"/>
                <a:cs typeface="Barlow"/>
                <a:sym typeface="Barlow"/>
              </a:rPr>
              <a:t>So, what do we do? We enrich these models with private enterprise data. And there's no better place to do this than on Databricks. You can use the new FT API to easily fine-tune foundation models with proprietary data and then deploy them on Model Serving. And you can augment both unstructured data (via Vector Store) and structured data (by calling DBSQL) right into the model.</a:t>
            </a:r>
            <a:endParaRPr sz="1200">
              <a:solidFill>
                <a:srgbClr val="0D0D0D"/>
              </a:solidFill>
              <a:latin typeface="Barlow"/>
              <a:ea typeface="Barlow"/>
              <a:cs typeface="Barlow"/>
              <a:sym typeface="Barlow"/>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9" name="Google Shape;59;p14"/>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60" name="Google Shape;60;p14"/>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61" name="Google Shape;61;p14"/>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62" name="Google Shape;62;p1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14"/>
          <p:cNvPicPr preferRelativeResize="0"/>
          <p:nvPr/>
        </p:nvPicPr>
        <p:blipFill>
          <a:blip r:embed="rId3">
            <a:alphaModFix/>
          </a:blip>
          <a:stretch>
            <a:fillRect/>
          </a:stretch>
        </p:blipFill>
        <p:spPr>
          <a:xfrm>
            <a:off x="4904695" y="456094"/>
            <a:ext cx="4238246" cy="423129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64" name="Shape 64"/>
        <p:cNvGrpSpPr/>
        <p:nvPr/>
      </p:nvGrpSpPr>
      <p:grpSpPr>
        <a:xfrm>
          <a:off x="0" y="0"/>
          <a:ext cx="0" cy="0"/>
          <a:chOff x="0" y="0"/>
          <a:chExt cx="0" cy="0"/>
        </a:xfrm>
      </p:grpSpPr>
      <p:sp>
        <p:nvSpPr>
          <p:cNvPr id="65" name="Google Shape;65;p15"/>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 name="Google Shape;66;p15"/>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67" name="Google Shape;67;p15"/>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68" name="Google Shape;68;p15"/>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69" name="Google Shape;69;p15"/>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70" name="Google Shape;70;p1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72" name="Shape 72"/>
        <p:cNvGrpSpPr/>
        <p:nvPr/>
      </p:nvGrpSpPr>
      <p:grpSpPr>
        <a:xfrm>
          <a:off x="0" y="0"/>
          <a:ext cx="0" cy="0"/>
          <a:chOff x="0" y="0"/>
          <a:chExt cx="0" cy="0"/>
        </a:xfrm>
      </p:grpSpPr>
      <p:sp>
        <p:nvSpPr>
          <p:cNvPr id="73" name="Google Shape;73;p16"/>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 name="Google Shape;74;p16"/>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75" name="Google Shape;75;p16"/>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76" name="Google Shape;76;p16"/>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77" name="Google Shape;77;p16"/>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78" name="Google Shape;78;p1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79" name="Shape 79"/>
        <p:cNvGrpSpPr/>
        <p:nvPr/>
      </p:nvGrpSpPr>
      <p:grpSpPr>
        <a:xfrm>
          <a:off x="0" y="0"/>
          <a:ext cx="0" cy="0"/>
          <a:chOff x="0" y="0"/>
          <a:chExt cx="0" cy="0"/>
        </a:xfrm>
      </p:grpSpPr>
      <p:sp>
        <p:nvSpPr>
          <p:cNvPr id="80" name="Google Shape;80;p17"/>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7"/>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82" name="Google Shape;82;p17"/>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83" name="Google Shape;83;p17"/>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84" name="Google Shape;84;p17"/>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85" name="Google Shape;85;p1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86" name="Shape 86"/>
        <p:cNvGrpSpPr/>
        <p:nvPr/>
      </p:nvGrpSpPr>
      <p:grpSpPr>
        <a:xfrm>
          <a:off x="0" y="0"/>
          <a:ext cx="0" cy="0"/>
          <a:chOff x="0" y="0"/>
          <a:chExt cx="0" cy="0"/>
        </a:xfrm>
      </p:grpSpPr>
      <p:sp>
        <p:nvSpPr>
          <p:cNvPr id="87" name="Google Shape;87;p18"/>
          <p:cNvSpPr txBox="1"/>
          <p:nvPr>
            <p:ph idx="1" type="body"/>
          </p:nvPr>
        </p:nvSpPr>
        <p:spPr>
          <a:xfrm>
            <a:off x="410325" y="1123975"/>
            <a:ext cx="8276400" cy="34869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8" name="Google Shape;88;p1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8"/>
          <p:cNvSpPr txBox="1"/>
          <p:nvPr>
            <p:ph idx="2" type="subTitle"/>
          </p:nvPr>
        </p:nvSpPr>
        <p:spPr>
          <a:xfrm>
            <a:off x="410325" y="652425"/>
            <a:ext cx="8329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90" name="Google Shape;90;p18"/>
          <p:cNvSpPr txBox="1"/>
          <p:nvPr>
            <p:ph type="title"/>
          </p:nvPr>
        </p:nvSpPr>
        <p:spPr>
          <a:xfrm>
            <a:off x="410325" y="180875"/>
            <a:ext cx="8329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91" name="Shape 91"/>
        <p:cNvGrpSpPr/>
        <p:nvPr/>
      </p:nvGrpSpPr>
      <p:grpSpPr>
        <a:xfrm>
          <a:off x="0" y="0"/>
          <a:ext cx="0" cy="0"/>
          <a:chOff x="0" y="0"/>
          <a:chExt cx="0" cy="0"/>
        </a:xfrm>
      </p:grpSpPr>
      <p:sp>
        <p:nvSpPr>
          <p:cNvPr id="92" name="Google Shape;92;p19"/>
          <p:cNvSpPr txBox="1"/>
          <p:nvPr>
            <p:ph idx="1" type="body"/>
          </p:nvPr>
        </p:nvSpPr>
        <p:spPr>
          <a:xfrm>
            <a:off x="410325" y="1123975"/>
            <a:ext cx="8276400" cy="34869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3" name="Google Shape;93;p1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9"/>
          <p:cNvSpPr txBox="1"/>
          <p:nvPr>
            <p:ph idx="2" type="subTitle"/>
          </p:nvPr>
        </p:nvSpPr>
        <p:spPr>
          <a:xfrm>
            <a:off x="410325" y="652425"/>
            <a:ext cx="8329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95" name="Google Shape;95;p19"/>
          <p:cNvSpPr txBox="1"/>
          <p:nvPr>
            <p:ph type="title"/>
          </p:nvPr>
        </p:nvSpPr>
        <p:spPr>
          <a:xfrm>
            <a:off x="410325" y="180875"/>
            <a:ext cx="8329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96" name="Shape 96"/>
        <p:cNvGrpSpPr/>
        <p:nvPr/>
      </p:nvGrpSpPr>
      <p:grpSpPr>
        <a:xfrm>
          <a:off x="0" y="0"/>
          <a:ext cx="0" cy="0"/>
          <a:chOff x="0" y="0"/>
          <a:chExt cx="0" cy="0"/>
        </a:xfrm>
      </p:grpSpPr>
      <p:sp>
        <p:nvSpPr>
          <p:cNvPr id="97" name="Google Shape;97;p20"/>
          <p:cNvSpPr txBox="1"/>
          <p:nvPr>
            <p:ph type="title"/>
          </p:nvPr>
        </p:nvSpPr>
        <p:spPr>
          <a:xfrm>
            <a:off x="410325" y="180875"/>
            <a:ext cx="8329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cxnSp>
        <p:nvCxnSpPr>
          <p:cNvPr id="98" name="Google Shape;98;p20"/>
          <p:cNvCxnSpPr/>
          <p:nvPr/>
        </p:nvCxnSpPr>
        <p:spPr>
          <a:xfrm>
            <a:off x="4518700" y="783350"/>
            <a:ext cx="1200" cy="4082100"/>
          </a:xfrm>
          <a:prstGeom prst="straightConnector1">
            <a:avLst/>
          </a:prstGeom>
          <a:noFill/>
          <a:ln cap="flat" cmpd="sng" w="9525">
            <a:solidFill>
              <a:srgbClr val="EF6450"/>
            </a:solidFill>
            <a:prstDash val="solid"/>
            <a:miter lim="800000"/>
            <a:headEnd len="med" w="med" type="oval"/>
            <a:tailEnd len="med" w="med" type="oval"/>
          </a:ln>
        </p:spPr>
      </p:cxnSp>
      <p:sp>
        <p:nvSpPr>
          <p:cNvPr id="99" name="Google Shape;99;p20"/>
          <p:cNvSpPr txBox="1"/>
          <p:nvPr>
            <p:ph idx="1" type="body"/>
          </p:nvPr>
        </p:nvSpPr>
        <p:spPr>
          <a:xfrm>
            <a:off x="571500" y="15616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0" name="Google Shape;100;p20"/>
          <p:cNvSpPr txBox="1"/>
          <p:nvPr>
            <p:ph idx="2" type="body"/>
          </p:nvPr>
        </p:nvSpPr>
        <p:spPr>
          <a:xfrm>
            <a:off x="5188650" y="15616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1" name="Google Shape;101;p20"/>
          <p:cNvSpPr txBox="1"/>
          <p:nvPr>
            <p:ph idx="3" type="subTitle"/>
          </p:nvPr>
        </p:nvSpPr>
        <p:spPr>
          <a:xfrm>
            <a:off x="598199" y="942850"/>
            <a:ext cx="37698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02" name="Google Shape;102;p20"/>
          <p:cNvSpPr txBox="1"/>
          <p:nvPr>
            <p:ph idx="4" type="subTitle"/>
          </p:nvPr>
        </p:nvSpPr>
        <p:spPr>
          <a:xfrm>
            <a:off x="4783350" y="941800"/>
            <a:ext cx="3767400" cy="4845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03" name="Google Shape;103;p2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04" name="Shape 104"/>
        <p:cNvGrpSpPr/>
        <p:nvPr/>
      </p:nvGrpSpPr>
      <p:grpSpPr>
        <a:xfrm>
          <a:off x="0" y="0"/>
          <a:ext cx="0" cy="0"/>
          <a:chOff x="0" y="0"/>
          <a:chExt cx="0" cy="0"/>
        </a:xfrm>
      </p:grpSpPr>
      <p:sp>
        <p:nvSpPr>
          <p:cNvPr id="105" name="Google Shape;105;p2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6" name="Google Shape;106;p21"/>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7" name="Google Shape;107;p21"/>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08" name="Google Shape;108;p21"/>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9" name="Google Shape;109;p21"/>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600"/>
              <a:buNone/>
              <a:defRPr b="1" sz="16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10" name="Google Shape;110;p21"/>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cxnSp>
        <p:nvCxnSpPr>
          <p:cNvPr id="111" name="Google Shape;111;p21"/>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2" name="Google Shape;112;p2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13" name="Shape 113"/>
        <p:cNvGrpSpPr/>
        <p:nvPr/>
      </p:nvGrpSpPr>
      <p:grpSpPr>
        <a:xfrm>
          <a:off x="0" y="0"/>
          <a:ext cx="0" cy="0"/>
          <a:chOff x="0" y="0"/>
          <a:chExt cx="0" cy="0"/>
        </a:xfrm>
      </p:grpSpPr>
      <p:sp>
        <p:nvSpPr>
          <p:cNvPr id="114" name="Google Shape;114;p2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5" name="Google Shape;115;p22"/>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116" name="Google Shape;116;p22"/>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17" name="Google Shape;117;p22"/>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8" name="Google Shape;118;p22"/>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19" name="Google Shape;119;p22"/>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20" name="Google Shape;120;p22"/>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21" name="Google Shape;121;p22"/>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22" name="Google Shape;122;p22"/>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23" name="Google Shape;123;p22"/>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24" name="Google Shape;124;p2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25" name="Shape 125"/>
        <p:cNvGrpSpPr/>
        <p:nvPr/>
      </p:nvGrpSpPr>
      <p:grpSpPr>
        <a:xfrm>
          <a:off x="0" y="0"/>
          <a:ext cx="0" cy="0"/>
          <a:chOff x="0" y="0"/>
          <a:chExt cx="0" cy="0"/>
        </a:xfrm>
      </p:grpSpPr>
      <p:sp>
        <p:nvSpPr>
          <p:cNvPr id="126" name="Google Shape;126;p2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7" name="Google Shape;127;p23"/>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28" name="Google Shape;128;p23"/>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29" name="Google Shape;129;p23"/>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30" name="Google Shape;130;p23"/>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31" name="Google Shape;131;p23"/>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32" name="Google Shape;132;p23"/>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33" name="Google Shape;133;p23"/>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cxnSp>
        <p:nvCxnSpPr>
          <p:cNvPr id="134" name="Google Shape;134;p23"/>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35" name="Google Shape;135;p23"/>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36" name="Google Shape;136;p2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37" name="Shape 137"/>
        <p:cNvGrpSpPr/>
        <p:nvPr/>
      </p:nvGrpSpPr>
      <p:grpSpPr>
        <a:xfrm>
          <a:off x="0" y="0"/>
          <a:ext cx="0" cy="0"/>
          <a:chOff x="0" y="0"/>
          <a:chExt cx="0" cy="0"/>
        </a:xfrm>
      </p:grpSpPr>
      <p:sp>
        <p:nvSpPr>
          <p:cNvPr id="138" name="Google Shape;138;p24"/>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2" name="Google Shape;142;p24"/>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3" name="Google Shape;143;p24"/>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44" name="Google Shape;144;p24"/>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5" name="Google Shape;145;p24"/>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6" name="Google Shape;146;p24"/>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47" name="Google Shape;147;p24"/>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48" name="Google Shape;148;p24"/>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49" name="Google Shape;149;p2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50" name="Shape 150"/>
        <p:cNvGrpSpPr/>
        <p:nvPr/>
      </p:nvGrpSpPr>
      <p:grpSpPr>
        <a:xfrm>
          <a:off x="0" y="0"/>
          <a:ext cx="0" cy="0"/>
          <a:chOff x="0" y="0"/>
          <a:chExt cx="0" cy="0"/>
        </a:xfrm>
      </p:grpSpPr>
      <p:sp>
        <p:nvSpPr>
          <p:cNvPr id="151" name="Google Shape;151;p2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2" name="Google Shape;152;p25"/>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4" name="Google Shape;154;p25"/>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5" name="Google Shape;155;p25"/>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800"/>
              <a:buNone/>
              <a:defRPr sz="1800"/>
            </a:lvl2pPr>
            <a:lvl3pPr lvl="2" rtl="0">
              <a:spcBef>
                <a:spcPts val="400"/>
              </a:spcBef>
              <a:spcAft>
                <a:spcPts val="0"/>
              </a:spcAft>
              <a:buSzPts val="1800"/>
              <a:buNone/>
              <a:defRPr sz="1800"/>
            </a:lvl3pPr>
            <a:lvl4pPr lvl="3" rtl="0">
              <a:spcBef>
                <a:spcPts val="400"/>
              </a:spcBef>
              <a:spcAft>
                <a:spcPts val="0"/>
              </a:spcAft>
              <a:buSzPts val="1800"/>
              <a:buNone/>
              <a:defRPr sz="1800"/>
            </a:lvl4pPr>
            <a:lvl5pPr lvl="4" rtl="0">
              <a:spcBef>
                <a:spcPts val="400"/>
              </a:spcBef>
              <a:spcAft>
                <a:spcPts val="0"/>
              </a:spcAft>
              <a:buSzPts val="1800"/>
              <a:buNone/>
              <a:defRPr sz="1800"/>
            </a:lvl5pPr>
            <a:lvl6pPr lvl="5" rtl="0">
              <a:spcBef>
                <a:spcPts val="400"/>
              </a:spcBef>
              <a:spcAft>
                <a:spcPts val="0"/>
              </a:spcAft>
              <a:buSzPts val="1800"/>
              <a:buNone/>
              <a:defRPr sz="1800"/>
            </a:lvl6pPr>
            <a:lvl7pPr lvl="6" rtl="0">
              <a:spcBef>
                <a:spcPts val="400"/>
              </a:spcBef>
              <a:spcAft>
                <a:spcPts val="0"/>
              </a:spcAft>
              <a:buSzPts val="1800"/>
              <a:buNone/>
              <a:defRPr sz="1800"/>
            </a:lvl7pPr>
            <a:lvl8pPr lvl="7" rtl="0">
              <a:spcBef>
                <a:spcPts val="400"/>
              </a:spcBef>
              <a:spcAft>
                <a:spcPts val="0"/>
              </a:spcAft>
              <a:buSzPts val="1800"/>
              <a:buNone/>
              <a:defRPr sz="1800"/>
            </a:lvl8pPr>
            <a:lvl9pPr lvl="8" rtl="0">
              <a:spcBef>
                <a:spcPts val="400"/>
              </a:spcBef>
              <a:spcAft>
                <a:spcPts val="0"/>
              </a:spcAft>
              <a:buSzPts val="1800"/>
              <a:buNone/>
              <a:defRPr sz="1800"/>
            </a:lvl9pPr>
          </a:lstStyle>
          <a:p/>
        </p:txBody>
      </p:sp>
      <p:sp>
        <p:nvSpPr>
          <p:cNvPr id="156" name="Google Shape;156;p2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57" name="Shape 157"/>
        <p:cNvGrpSpPr/>
        <p:nvPr/>
      </p:nvGrpSpPr>
      <p:grpSpPr>
        <a:xfrm>
          <a:off x="0" y="0"/>
          <a:ext cx="0" cy="0"/>
          <a:chOff x="0" y="0"/>
          <a:chExt cx="0" cy="0"/>
        </a:xfrm>
      </p:grpSpPr>
      <p:sp>
        <p:nvSpPr>
          <p:cNvPr id="158" name="Google Shape;158;p2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9" name="Google Shape;159;p26"/>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61" name="Google Shape;161;p26"/>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62" name="Google Shape;162;p26"/>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63" name="Google Shape;163;p2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64" name="Shape 164"/>
        <p:cNvGrpSpPr/>
        <p:nvPr/>
      </p:nvGrpSpPr>
      <p:grpSpPr>
        <a:xfrm>
          <a:off x="0" y="0"/>
          <a:ext cx="0" cy="0"/>
          <a:chOff x="0" y="0"/>
          <a:chExt cx="0" cy="0"/>
        </a:xfrm>
      </p:grpSpPr>
      <p:sp>
        <p:nvSpPr>
          <p:cNvPr id="165" name="Google Shape;165;p27"/>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7" name="Google Shape;167;p27"/>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8" name="Google Shape;168;p27"/>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69" name="Google Shape;169;p2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70" name="Shape 170"/>
        <p:cNvGrpSpPr/>
        <p:nvPr/>
      </p:nvGrpSpPr>
      <p:grpSpPr>
        <a:xfrm>
          <a:off x="0" y="0"/>
          <a:ext cx="0" cy="0"/>
          <a:chOff x="0" y="0"/>
          <a:chExt cx="0" cy="0"/>
        </a:xfrm>
      </p:grpSpPr>
      <p:sp>
        <p:nvSpPr>
          <p:cNvPr id="171" name="Google Shape;171;p28"/>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6" name="Google Shape;176;p2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77" name="Google Shape;177;p28"/>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78" name="Google Shape;178;p28"/>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79" name="Google Shape;179;p28"/>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80" name="Google Shape;180;p28"/>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81" name="Google Shape;181;p2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82" name="Shape 182"/>
        <p:cNvGrpSpPr/>
        <p:nvPr/>
      </p:nvGrpSpPr>
      <p:grpSpPr>
        <a:xfrm>
          <a:off x="0" y="0"/>
          <a:ext cx="0" cy="0"/>
          <a:chOff x="0" y="0"/>
          <a:chExt cx="0" cy="0"/>
        </a:xfrm>
      </p:grpSpPr>
      <p:sp>
        <p:nvSpPr>
          <p:cNvPr id="183" name="Google Shape;183;p29"/>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4" name="Google Shape;184;p2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85" name="Shape 185"/>
        <p:cNvGrpSpPr/>
        <p:nvPr/>
      </p:nvGrpSpPr>
      <p:grpSpPr>
        <a:xfrm>
          <a:off x="0" y="0"/>
          <a:ext cx="0" cy="0"/>
          <a:chOff x="0" y="0"/>
          <a:chExt cx="0" cy="0"/>
        </a:xfrm>
      </p:grpSpPr>
      <p:sp>
        <p:nvSpPr>
          <p:cNvPr id="186" name="Google Shape;186;p3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30"/>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88" name="Shape 188"/>
        <p:cNvGrpSpPr/>
        <p:nvPr/>
      </p:nvGrpSpPr>
      <p:grpSpPr>
        <a:xfrm>
          <a:off x="0" y="0"/>
          <a:ext cx="0" cy="0"/>
          <a:chOff x="0" y="0"/>
          <a:chExt cx="0" cy="0"/>
        </a:xfrm>
      </p:grpSpPr>
      <p:sp>
        <p:nvSpPr>
          <p:cNvPr id="189" name="Google Shape;189;p31"/>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90" name="Google Shape;190;p3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91" name="Shape 191"/>
        <p:cNvGrpSpPr/>
        <p:nvPr/>
      </p:nvGrpSpPr>
      <p:grpSpPr>
        <a:xfrm>
          <a:off x="0" y="0"/>
          <a:ext cx="0" cy="0"/>
          <a:chOff x="0" y="0"/>
          <a:chExt cx="0" cy="0"/>
        </a:xfrm>
      </p:grpSpPr>
      <p:sp>
        <p:nvSpPr>
          <p:cNvPr id="192" name="Google Shape;192;p32"/>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3" name="Google Shape;193;p3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194" name="Shape 194"/>
        <p:cNvGrpSpPr/>
        <p:nvPr/>
      </p:nvGrpSpPr>
      <p:grpSpPr>
        <a:xfrm>
          <a:off x="0" y="0"/>
          <a:ext cx="0" cy="0"/>
          <a:chOff x="0" y="0"/>
          <a:chExt cx="0" cy="0"/>
        </a:xfrm>
      </p:grpSpPr>
      <p:sp>
        <p:nvSpPr>
          <p:cNvPr id="195" name="Google Shape;195;p33"/>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96" name="Google Shape;196;p3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7" name="Google Shape;197;p33"/>
          <p:cNvPicPr preferRelativeResize="0"/>
          <p:nvPr/>
        </p:nvPicPr>
        <p:blipFill>
          <a:blip r:embed="rId2">
            <a:alphaModFix/>
          </a:blip>
          <a:stretch>
            <a:fillRect/>
          </a:stretch>
        </p:blipFill>
        <p:spPr>
          <a:xfrm>
            <a:off x="8001867" y="4855573"/>
            <a:ext cx="141315" cy="14131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98" name="Shape 198"/>
        <p:cNvGrpSpPr/>
        <p:nvPr/>
      </p:nvGrpSpPr>
      <p:grpSpPr>
        <a:xfrm>
          <a:off x="0" y="0"/>
          <a:ext cx="0" cy="0"/>
          <a:chOff x="0" y="0"/>
          <a:chExt cx="0" cy="0"/>
        </a:xfrm>
      </p:grpSpPr>
      <p:sp>
        <p:nvSpPr>
          <p:cNvPr id="199" name="Google Shape;199;p3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0" name="Google Shape;200;p34"/>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2" name="Google Shape;202;p34"/>
          <p:cNvSpPr/>
          <p:nvPr/>
        </p:nvSpPr>
        <p:spPr>
          <a:xfrm>
            <a:off x="7655825"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4"/>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4"/>
          <p:cNvSpPr/>
          <p:nvPr/>
        </p:nvSpPr>
        <p:spPr>
          <a:xfrm>
            <a:off x="6653325"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09" name="Shape 209"/>
        <p:cNvGrpSpPr/>
        <p:nvPr/>
      </p:nvGrpSpPr>
      <p:grpSpPr>
        <a:xfrm>
          <a:off x="0" y="0"/>
          <a:ext cx="0" cy="0"/>
          <a:chOff x="0" y="0"/>
          <a:chExt cx="0" cy="0"/>
        </a:xfrm>
      </p:grpSpPr>
      <p:sp>
        <p:nvSpPr>
          <p:cNvPr id="210" name="Google Shape;210;p35"/>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5"/>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12" name="Google Shape;212;p35"/>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213" name="Google Shape;213;p35"/>
          <p:cNvCxnSpPr>
            <a:stCxn id="212" idx="2"/>
          </p:cNvCxnSpPr>
          <p:nvPr/>
        </p:nvCxnSpPr>
        <p:spPr>
          <a:xfrm rot="10800000">
            <a:off x="79917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214" name="Google Shape;214;p35"/>
          <p:cNvCxnSpPr>
            <a:stCxn id="210" idx="2"/>
          </p:cNvCxnSpPr>
          <p:nvPr/>
        </p:nvCxnSpPr>
        <p:spPr>
          <a:xfrm rot="10800000">
            <a:off x="77720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35"/>
          <p:cNvCxnSpPr>
            <a:stCxn id="211"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35"/>
          <p:cNvCxnSpPr>
            <a:stCxn id="212" idx="0"/>
          </p:cNvCxnSpPr>
          <p:nvPr/>
        </p:nvCxnSpPr>
        <p:spPr>
          <a:xfrm>
            <a:off x="820622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217" name="Google Shape;217;p35"/>
          <p:cNvCxnSpPr>
            <a:stCxn id="211"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218" name="Google Shape;218;p35"/>
          <p:cNvCxnSpPr>
            <a:stCxn id="210" idx="0"/>
          </p:cNvCxnSpPr>
          <p:nvPr/>
        </p:nvCxnSpPr>
        <p:spPr>
          <a:xfrm>
            <a:off x="809660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219" name="Google Shape;219;p3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0" name="Google Shape;220;p35"/>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2" name="Google Shape;222;p35"/>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5"/>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29" name="Shape 229"/>
        <p:cNvGrpSpPr/>
        <p:nvPr/>
      </p:nvGrpSpPr>
      <p:grpSpPr>
        <a:xfrm>
          <a:off x="0" y="0"/>
          <a:ext cx="0" cy="0"/>
          <a:chOff x="0" y="0"/>
          <a:chExt cx="0" cy="0"/>
        </a:xfrm>
      </p:grpSpPr>
      <p:sp>
        <p:nvSpPr>
          <p:cNvPr id="230" name="Google Shape;230;p36"/>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31" name="Google Shape;231;p36"/>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6"/>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6"/>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6"/>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237" name="Google Shape;237;p36"/>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6"/>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 name="Google Shape;241;p36"/>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42" name="Google Shape;242;p36"/>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43" name="Google Shape;243;p36"/>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44" name="Google Shape;244;p36"/>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45" name="Google Shape;245;p36"/>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46" name="Shape 246"/>
        <p:cNvGrpSpPr/>
        <p:nvPr/>
      </p:nvGrpSpPr>
      <p:grpSpPr>
        <a:xfrm>
          <a:off x="0" y="0"/>
          <a:ext cx="0" cy="0"/>
          <a:chOff x="0" y="0"/>
          <a:chExt cx="0" cy="0"/>
        </a:xfrm>
      </p:grpSpPr>
      <p:sp>
        <p:nvSpPr>
          <p:cNvPr id="247" name="Google Shape;247;p37"/>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48" name="Google Shape;248;p37"/>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0" name="Google Shape;250;p37"/>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2"/>
              </a:solidFill>
            </a:endParaRPr>
          </a:p>
        </p:txBody>
      </p:sp>
      <p:sp>
        <p:nvSpPr>
          <p:cNvPr id="254" name="Google Shape;254;p37"/>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57" name="Shape 257"/>
        <p:cNvGrpSpPr/>
        <p:nvPr/>
      </p:nvGrpSpPr>
      <p:grpSpPr>
        <a:xfrm>
          <a:off x="0" y="0"/>
          <a:ext cx="0" cy="0"/>
          <a:chOff x="0" y="0"/>
          <a:chExt cx="0" cy="0"/>
        </a:xfrm>
      </p:grpSpPr>
      <p:sp>
        <p:nvSpPr>
          <p:cNvPr id="258" name="Google Shape;258;p38"/>
          <p:cNvSpPr/>
          <p:nvPr/>
        </p:nvSpPr>
        <p:spPr>
          <a:xfrm rot="10800000">
            <a:off x="7772000"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9" name="Google Shape;259;p38"/>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60" name="Google Shape;260;p38"/>
          <p:cNvSpPr/>
          <p:nvPr/>
        </p:nvSpPr>
        <p:spPr>
          <a:xfrm rot="10800000">
            <a:off x="7991725"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261" name="Google Shape;261;p38"/>
          <p:cNvCxnSpPr>
            <a:stCxn id="260" idx="2"/>
          </p:cNvCxnSpPr>
          <p:nvPr/>
        </p:nvCxnSpPr>
        <p:spPr>
          <a:xfrm rot="10800000">
            <a:off x="7991725" y="1486000"/>
            <a:ext cx="0" cy="220800"/>
          </a:xfrm>
          <a:prstGeom prst="straightConnector1">
            <a:avLst/>
          </a:prstGeom>
          <a:noFill/>
          <a:ln cap="flat" cmpd="sng" w="9525">
            <a:solidFill>
              <a:schemeClr val="dk2"/>
            </a:solidFill>
            <a:prstDash val="solid"/>
            <a:round/>
            <a:headEnd len="med" w="med" type="none"/>
            <a:tailEnd len="med" w="med" type="none"/>
          </a:ln>
        </p:spPr>
      </p:cxnSp>
      <p:cxnSp>
        <p:nvCxnSpPr>
          <p:cNvPr id="262" name="Google Shape;262;p38"/>
          <p:cNvCxnSpPr>
            <a:stCxn id="258" idx="2"/>
          </p:cNvCxnSpPr>
          <p:nvPr/>
        </p:nvCxnSpPr>
        <p:spPr>
          <a:xfrm rot="10800000">
            <a:off x="7772000" y="1487750"/>
            <a:ext cx="0" cy="3291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38"/>
          <p:cNvCxnSpPr>
            <a:stCxn id="259" idx="2"/>
          </p:cNvCxnSpPr>
          <p:nvPr/>
        </p:nvCxnSpPr>
        <p:spPr>
          <a:xfrm rot="10800000">
            <a:off x="7883600" y="1487625"/>
            <a:ext cx="0" cy="2733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38"/>
          <p:cNvCxnSpPr>
            <a:stCxn id="260" idx="0"/>
          </p:cNvCxnSpPr>
          <p:nvPr/>
        </p:nvCxnSpPr>
        <p:spPr>
          <a:xfrm>
            <a:off x="8206225" y="1921300"/>
            <a:ext cx="244500" cy="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38"/>
          <p:cNvCxnSpPr>
            <a:stCxn id="259" idx="0"/>
          </p:cNvCxnSpPr>
          <p:nvPr/>
        </p:nvCxnSpPr>
        <p:spPr>
          <a:xfrm>
            <a:off x="8152400" y="202972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38"/>
          <p:cNvCxnSpPr>
            <a:stCxn id="258" idx="0"/>
          </p:cNvCxnSpPr>
          <p:nvPr/>
        </p:nvCxnSpPr>
        <p:spPr>
          <a:xfrm>
            <a:off x="8096600" y="2141450"/>
            <a:ext cx="342600" cy="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38"/>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68" name="Google Shape;268;p38"/>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8"/>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8"/>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8"/>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77" name="Shape 277"/>
        <p:cNvGrpSpPr/>
        <p:nvPr/>
      </p:nvGrpSpPr>
      <p:grpSpPr>
        <a:xfrm>
          <a:off x="0" y="0"/>
          <a:ext cx="0" cy="0"/>
          <a:chOff x="0" y="0"/>
          <a:chExt cx="0" cy="0"/>
        </a:xfrm>
      </p:grpSpPr>
      <p:sp>
        <p:nvSpPr>
          <p:cNvPr id="278" name="Google Shape;278;p39"/>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79" name="Google Shape;279;p39"/>
          <p:cNvSpPr/>
          <p:nvPr/>
        </p:nvSpPr>
        <p:spPr>
          <a:xfrm>
            <a:off x="7667125"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39"/>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9"/>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rot="-5400000">
            <a:off x="6217229"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285" name="Google Shape;285;p39"/>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39"/>
          <p:cNvCxnSpPr/>
          <p:nvPr/>
        </p:nvCxnSpPr>
        <p:spPr>
          <a:xfrm>
            <a:off x="85312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39"/>
          <p:cNvCxnSpPr/>
          <p:nvPr/>
        </p:nvCxnSpPr>
        <p:spPr>
          <a:xfrm>
            <a:off x="86556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39"/>
          <p:cNvCxnSpPr/>
          <p:nvPr/>
        </p:nvCxnSpPr>
        <p:spPr>
          <a:xfrm>
            <a:off x="87801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39"/>
          <p:cNvCxnSpPr/>
          <p:nvPr/>
        </p:nvCxnSpPr>
        <p:spPr>
          <a:xfrm>
            <a:off x="89045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39"/>
          <p:cNvCxnSpPr/>
          <p:nvPr/>
        </p:nvCxnSpPr>
        <p:spPr>
          <a:xfrm>
            <a:off x="9029000" y="1489725"/>
            <a:ext cx="0" cy="73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94" name="Shape 294"/>
        <p:cNvGrpSpPr/>
        <p:nvPr/>
      </p:nvGrpSpPr>
      <p:grpSpPr>
        <a:xfrm>
          <a:off x="0" y="0"/>
          <a:ext cx="0" cy="0"/>
          <a:chOff x="0" y="0"/>
          <a:chExt cx="0" cy="0"/>
        </a:xfrm>
      </p:grpSpPr>
      <p:pic>
        <p:nvPicPr>
          <p:cNvPr id="295" name="Google Shape;295;p40"/>
          <p:cNvPicPr preferRelativeResize="0"/>
          <p:nvPr/>
        </p:nvPicPr>
        <p:blipFill rotWithShape="1">
          <a:blip r:embed="rId2">
            <a:alphaModFix/>
          </a:blip>
          <a:srcRect b="0" l="0" r="0" t="0"/>
          <a:stretch/>
        </p:blipFill>
        <p:spPr>
          <a:xfrm>
            <a:off x="2266475" y="2114800"/>
            <a:ext cx="4609921" cy="730699"/>
          </a:xfrm>
          <a:prstGeom prst="rect">
            <a:avLst/>
          </a:prstGeom>
          <a:noFill/>
          <a:ln>
            <a:noFill/>
          </a:ln>
        </p:spPr>
      </p:pic>
      <p:sp>
        <p:nvSpPr>
          <p:cNvPr id="296" name="Google Shape;296;p4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97" name="Shape 297"/>
        <p:cNvGrpSpPr/>
        <p:nvPr/>
      </p:nvGrpSpPr>
      <p:grpSpPr>
        <a:xfrm>
          <a:off x="0" y="0"/>
          <a:ext cx="0" cy="0"/>
          <a:chOff x="0" y="0"/>
          <a:chExt cx="0" cy="0"/>
        </a:xfrm>
      </p:grpSpPr>
      <p:pic>
        <p:nvPicPr>
          <p:cNvPr id="298" name="Google Shape;298;p41"/>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299" name="Google Shape;299;p4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p:cSld name="Title, Subtitle and Content_1">
    <p:spTree>
      <p:nvGrpSpPr>
        <p:cNvPr id="300" name="Shape 300"/>
        <p:cNvGrpSpPr/>
        <p:nvPr/>
      </p:nvGrpSpPr>
      <p:grpSpPr>
        <a:xfrm>
          <a:off x="0" y="0"/>
          <a:ext cx="0" cy="0"/>
          <a:chOff x="0" y="0"/>
          <a:chExt cx="0" cy="0"/>
        </a:xfrm>
      </p:grpSpPr>
      <p:sp>
        <p:nvSpPr>
          <p:cNvPr id="301" name="Google Shape;301;p42"/>
          <p:cNvSpPr txBox="1"/>
          <p:nvPr>
            <p:ph type="title"/>
          </p:nvPr>
        </p:nvSpPr>
        <p:spPr>
          <a:xfrm>
            <a:off x="345734" y="138709"/>
            <a:ext cx="8445000" cy="744000"/>
          </a:xfrm>
          <a:prstGeom prst="rect">
            <a:avLst/>
          </a:prstGeom>
          <a:noFill/>
          <a:ln>
            <a:noFill/>
          </a:ln>
        </p:spPr>
        <p:txBody>
          <a:bodyPr anchorCtr="0" anchor="b" bIns="34275" lIns="0" spcFirstLastPara="1" rIns="0"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42"/>
          <p:cNvSpPr txBox="1"/>
          <p:nvPr>
            <p:ph idx="1"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accent3"/>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
        <p:nvSpPr>
          <p:cNvPr id="303" name="Google Shape;303;p42"/>
          <p:cNvSpPr txBox="1"/>
          <p:nvPr>
            <p:ph idx="2" type="body"/>
          </p:nvPr>
        </p:nvSpPr>
        <p:spPr>
          <a:xfrm>
            <a:off x="345281" y="1546548"/>
            <a:ext cx="8445300" cy="28695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0"/>
              </a:spcBef>
              <a:spcAft>
                <a:spcPts val="0"/>
              </a:spcAft>
              <a:buSzPts val="1100"/>
              <a:buChar char="•"/>
              <a:defRPr/>
            </a:lvl1pPr>
            <a:lvl2pPr indent="-298450" lvl="1" marL="914400" rtl="0" algn="l">
              <a:lnSpc>
                <a:spcPct val="100000"/>
              </a:lnSpc>
              <a:spcBef>
                <a:spcPts val="800"/>
              </a:spcBef>
              <a:spcAft>
                <a:spcPts val="0"/>
              </a:spcAft>
              <a:buSzPts val="1100"/>
              <a:buChar char="•"/>
              <a:defRPr/>
            </a:lvl2pPr>
            <a:lvl3pPr indent="-298450" lvl="2" marL="1371600" rtl="0" algn="l">
              <a:lnSpc>
                <a:spcPct val="100000"/>
              </a:lnSpc>
              <a:spcBef>
                <a:spcPts val="800"/>
              </a:spcBef>
              <a:spcAft>
                <a:spcPts val="0"/>
              </a:spcAft>
              <a:buSzPts val="1100"/>
              <a:buChar char="•"/>
              <a:defRPr/>
            </a:lvl3pPr>
            <a:lvl4pPr indent="-298450" lvl="3" marL="1828800" rtl="0" algn="l">
              <a:lnSpc>
                <a:spcPct val="100000"/>
              </a:lnSpc>
              <a:spcBef>
                <a:spcPts val="0"/>
              </a:spcBef>
              <a:spcAft>
                <a:spcPts val="0"/>
              </a:spcAft>
              <a:buSzPts val="1100"/>
              <a:buChar char="•"/>
              <a:defRPr/>
            </a:lvl4pPr>
            <a:lvl5pPr indent="-298450" lvl="4" marL="2286000" rtl="0" algn="l">
              <a:lnSpc>
                <a:spcPct val="100000"/>
              </a:lnSpc>
              <a:spcBef>
                <a:spcPts val="0"/>
              </a:spcBef>
              <a:spcAft>
                <a:spcPts val="0"/>
              </a:spcAft>
              <a:buSzPts val="1100"/>
              <a:buChar char="•"/>
              <a:defRPr/>
            </a:lvl5pPr>
            <a:lvl6pPr indent="-228600" lvl="5" marL="2743200" rtl="0" algn="l">
              <a:lnSpc>
                <a:spcPct val="100000"/>
              </a:lnSpc>
              <a:spcBef>
                <a:spcPts val="0"/>
              </a:spcBef>
              <a:spcAft>
                <a:spcPts val="0"/>
              </a:spcAft>
              <a:buSzPts val="1200"/>
              <a:buNone/>
              <a:defRPr/>
            </a:lvl6pPr>
            <a:lvl7pPr indent="-228600" lvl="6" marL="3200400" rtl="0" algn="l">
              <a:lnSpc>
                <a:spcPct val="100000"/>
              </a:lnSpc>
              <a:spcBef>
                <a:spcPts val="0"/>
              </a:spcBef>
              <a:spcAft>
                <a:spcPts val="0"/>
              </a:spcAft>
              <a:buSzPts val="1200"/>
              <a:buNone/>
              <a:defRPr/>
            </a:lvl7pPr>
            <a:lvl8pPr indent="-228600" lvl="7" marL="3657600" rtl="0" algn="l">
              <a:lnSpc>
                <a:spcPct val="100000"/>
              </a:lnSpc>
              <a:spcBef>
                <a:spcPts val="0"/>
              </a:spcBef>
              <a:spcAft>
                <a:spcPts val="0"/>
              </a:spcAft>
              <a:buSzPts val="1200"/>
              <a:buNone/>
              <a:defRPr/>
            </a:lvl8pPr>
            <a:lvl9pPr indent="-228600" lvl="8" marL="4114800" rtl="0" algn="l">
              <a:lnSpc>
                <a:spcPct val="100000"/>
              </a:lnSpc>
              <a:spcBef>
                <a:spcPts val="0"/>
              </a:spcBef>
              <a:spcAft>
                <a:spcPts val="0"/>
              </a:spcAft>
              <a:buSzPts val="12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304" name="Shape 304"/>
        <p:cNvGrpSpPr/>
        <p:nvPr/>
      </p:nvGrpSpPr>
      <p:grpSpPr>
        <a:xfrm>
          <a:off x="0" y="0"/>
          <a:ext cx="0" cy="0"/>
          <a:chOff x="0" y="0"/>
          <a:chExt cx="0" cy="0"/>
        </a:xfrm>
      </p:grpSpPr>
      <p:sp>
        <p:nvSpPr>
          <p:cNvPr id="305" name="Google Shape;305;p4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6" name="Google Shape;306;p43"/>
          <p:cNvSpPr txBox="1"/>
          <p:nvPr>
            <p:ph idx="1" type="body"/>
          </p:nvPr>
        </p:nvSpPr>
        <p:spPr>
          <a:xfrm>
            <a:off x="345734" y="1189435"/>
            <a:ext cx="8445000" cy="34434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4">
    <p:spTree>
      <p:nvGrpSpPr>
        <p:cNvPr id="307" name="Shape 307"/>
        <p:cNvGrpSpPr/>
        <p:nvPr/>
      </p:nvGrpSpPr>
      <p:grpSpPr>
        <a:xfrm>
          <a:off x="0" y="0"/>
          <a:ext cx="0" cy="0"/>
          <a:chOff x="0" y="0"/>
          <a:chExt cx="0" cy="0"/>
        </a:xfrm>
      </p:grpSpPr>
      <p:sp>
        <p:nvSpPr>
          <p:cNvPr id="308" name="Google Shape;308;p4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9" name="Google Shape;309;p44"/>
          <p:cNvSpPr txBox="1"/>
          <p:nvPr>
            <p:ph idx="1" type="body"/>
          </p:nvPr>
        </p:nvSpPr>
        <p:spPr>
          <a:xfrm>
            <a:off x="345734" y="1189435"/>
            <a:ext cx="8445000" cy="34434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310" name="Shape 310"/>
        <p:cNvGrpSpPr/>
        <p:nvPr/>
      </p:nvGrpSpPr>
      <p:grpSpPr>
        <a:xfrm>
          <a:off x="0" y="0"/>
          <a:ext cx="0" cy="0"/>
          <a:chOff x="0" y="0"/>
          <a:chExt cx="0" cy="0"/>
        </a:xfrm>
      </p:grpSpPr>
      <p:sp>
        <p:nvSpPr>
          <p:cNvPr id="311" name="Google Shape;311;p45"/>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2" name="Google Shape;312;p4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rtl="0">
              <a:spcBef>
                <a:spcPts val="800"/>
              </a:spcBef>
              <a:spcAft>
                <a:spcPts val="0"/>
              </a:spcAft>
              <a:buSzPts val="1800"/>
              <a:buChar char="•"/>
              <a:defRPr/>
            </a:lvl1pPr>
            <a:lvl2pPr indent="-323850" lvl="1" marL="914400" rtl="0">
              <a:spcBef>
                <a:spcPts val="400"/>
              </a:spcBef>
              <a:spcAft>
                <a:spcPts val="0"/>
              </a:spcAft>
              <a:buSzPts val="1500"/>
              <a:buChar char="•"/>
              <a:defRPr/>
            </a:lvl2pPr>
            <a:lvl3pPr indent="-304800" lvl="2" marL="1371600" rtl="0">
              <a:spcBef>
                <a:spcPts val="400"/>
              </a:spcBef>
              <a:spcAft>
                <a:spcPts val="0"/>
              </a:spcAft>
              <a:buSzPts val="1200"/>
              <a:buChar char="•"/>
              <a:defRPr/>
            </a:lvl3pPr>
            <a:lvl4pPr indent="-304800" lvl="3" marL="1828800" rtl="0">
              <a:spcBef>
                <a:spcPts val="400"/>
              </a:spcBef>
              <a:spcAft>
                <a:spcPts val="0"/>
              </a:spcAft>
              <a:buSzPts val="1200"/>
              <a:buChar char="•"/>
              <a:defRPr/>
            </a:lvl4pPr>
            <a:lvl5pPr indent="-304800" lvl="4" marL="2286000" rtl="0">
              <a:spcBef>
                <a:spcPts val="400"/>
              </a:spcBef>
              <a:spcAft>
                <a:spcPts val="0"/>
              </a:spcAft>
              <a:buSzPts val="1200"/>
              <a:buChar char="•"/>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313" name="Google Shape;313;p45"/>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3">
    <p:bg>
      <p:bgPr>
        <a:solidFill>
          <a:schemeClr val="lt1"/>
        </a:solidFill>
      </p:bgPr>
    </p:bg>
    <p:spTree>
      <p:nvGrpSpPr>
        <p:cNvPr id="314" name="Shape 314"/>
        <p:cNvGrpSpPr/>
        <p:nvPr/>
      </p:nvGrpSpPr>
      <p:grpSpPr>
        <a:xfrm>
          <a:off x="0" y="0"/>
          <a:ext cx="0" cy="0"/>
          <a:chOff x="0" y="0"/>
          <a:chExt cx="0" cy="0"/>
        </a:xfrm>
      </p:grpSpPr>
      <p:sp>
        <p:nvSpPr>
          <p:cNvPr id="315" name="Google Shape;315;p4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16" name="Google Shape;316;p4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17" name="Google Shape;317;p4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8" name="Google Shape;318;p46"/>
          <p:cNvSpPr txBox="1"/>
          <p:nvPr>
            <p:ph idx="12" type="sldNum"/>
          </p:nvPr>
        </p:nvSpPr>
        <p:spPr>
          <a:xfrm>
            <a:off x="8325335" y="4854975"/>
            <a:ext cx="243300" cy="139800"/>
          </a:xfrm>
          <a:prstGeom prst="rect">
            <a:avLst/>
          </a:prstGeom>
        </p:spPr>
        <p:txBody>
          <a:bodyPr anchorCtr="0" anchor="t" bIns="68575" lIns="68575" spcFirstLastPara="1" rIns="68575" wrap="square" tIns="68575">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51">
    <p:bg>
      <p:bgPr>
        <a:solidFill>
          <a:schemeClr val="lt1"/>
        </a:solidFill>
      </p:bgPr>
    </p:bg>
    <p:spTree>
      <p:nvGrpSpPr>
        <p:cNvPr id="319" name="Shape 319"/>
        <p:cNvGrpSpPr/>
        <p:nvPr/>
      </p:nvGrpSpPr>
      <p:grpSpPr>
        <a:xfrm>
          <a:off x="0" y="0"/>
          <a:ext cx="0" cy="0"/>
          <a:chOff x="0" y="0"/>
          <a:chExt cx="0" cy="0"/>
        </a:xfrm>
      </p:grpSpPr>
      <p:sp>
        <p:nvSpPr>
          <p:cNvPr id="320" name="Google Shape;320;p4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21" name="Google Shape;321;p4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22" name="Google Shape;322;p4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23" name="Google Shape;323;p47"/>
          <p:cNvSpPr txBox="1"/>
          <p:nvPr>
            <p:ph idx="12" type="sldNum"/>
          </p:nvPr>
        </p:nvSpPr>
        <p:spPr>
          <a:xfrm>
            <a:off x="8151887" y="4763726"/>
            <a:ext cx="500100" cy="393600"/>
          </a:xfrm>
          <a:prstGeom prst="rect">
            <a:avLst/>
          </a:prstGeom>
        </p:spPr>
        <p:txBody>
          <a:bodyPr anchorCtr="0" anchor="t" bIns="68575" lIns="68575" spcFirstLastPara="1" rIns="68575" wrap="square" tIns="68575">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OBJECT_2_1_1_1_2_1_1">
    <p:spTree>
      <p:nvGrpSpPr>
        <p:cNvPr id="324" name="Shape 324"/>
        <p:cNvGrpSpPr/>
        <p:nvPr/>
      </p:nvGrpSpPr>
      <p:grpSpPr>
        <a:xfrm>
          <a:off x="0" y="0"/>
          <a:ext cx="0" cy="0"/>
          <a:chOff x="0" y="0"/>
          <a:chExt cx="0" cy="0"/>
        </a:xfrm>
      </p:grpSpPr>
      <p:sp>
        <p:nvSpPr>
          <p:cNvPr id="325" name="Google Shape;325;p48"/>
          <p:cNvSpPr txBox="1"/>
          <p:nvPr>
            <p:ph type="title"/>
          </p:nvPr>
        </p:nvSpPr>
        <p:spPr>
          <a:xfrm>
            <a:off x="410325" y="180875"/>
            <a:ext cx="8329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cxnSp>
        <p:nvCxnSpPr>
          <p:cNvPr id="326" name="Google Shape;326;p48"/>
          <p:cNvCxnSpPr>
            <a:stCxn id="327" idx="2"/>
          </p:cNvCxnSpPr>
          <p:nvPr/>
        </p:nvCxnSpPr>
        <p:spPr>
          <a:xfrm flipH="1">
            <a:off x="4571513" y="1090125"/>
            <a:ext cx="1500" cy="3633600"/>
          </a:xfrm>
          <a:prstGeom prst="straightConnector1">
            <a:avLst/>
          </a:prstGeom>
          <a:noFill/>
          <a:ln cap="flat" cmpd="sng" w="9525">
            <a:solidFill>
              <a:srgbClr val="EF6450"/>
            </a:solidFill>
            <a:prstDash val="solid"/>
            <a:miter lim="800000"/>
            <a:headEnd len="med" w="med" type="oval"/>
            <a:tailEnd len="med" w="med" type="oval"/>
          </a:ln>
        </p:spPr>
      </p:cxnSp>
      <p:sp>
        <p:nvSpPr>
          <p:cNvPr id="328" name="Google Shape;328;p48"/>
          <p:cNvSpPr txBox="1"/>
          <p:nvPr>
            <p:ph idx="1" type="body"/>
          </p:nvPr>
        </p:nvSpPr>
        <p:spPr>
          <a:xfrm>
            <a:off x="399779" y="1560656"/>
            <a:ext cx="36105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29" name="Google Shape;329;p48"/>
          <p:cNvSpPr txBox="1"/>
          <p:nvPr>
            <p:ph idx="2" type="subTitle"/>
          </p:nvPr>
        </p:nvSpPr>
        <p:spPr>
          <a:xfrm>
            <a:off x="399779" y="1114256"/>
            <a:ext cx="36105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30" name="Google Shape;330;p4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48"/>
          <p:cNvSpPr txBox="1"/>
          <p:nvPr>
            <p:ph idx="3" type="body"/>
          </p:nvPr>
        </p:nvSpPr>
        <p:spPr>
          <a:xfrm>
            <a:off x="5076291" y="1560656"/>
            <a:ext cx="36105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32" name="Google Shape;332;p48"/>
          <p:cNvSpPr txBox="1"/>
          <p:nvPr>
            <p:ph idx="4" type="subTitle"/>
          </p:nvPr>
        </p:nvSpPr>
        <p:spPr>
          <a:xfrm>
            <a:off x="5076290" y="1114256"/>
            <a:ext cx="36105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27" name="Google Shape;327;p48"/>
          <p:cNvSpPr txBox="1"/>
          <p:nvPr>
            <p:ph idx="5" type="subTitle"/>
          </p:nvPr>
        </p:nvSpPr>
        <p:spPr>
          <a:xfrm>
            <a:off x="432863" y="652425"/>
            <a:ext cx="82803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1 1">
  <p:cSld name="OBJECT_2_1_1_1_2_1_1_1">
    <p:spTree>
      <p:nvGrpSpPr>
        <p:cNvPr id="333" name="Shape 333"/>
        <p:cNvGrpSpPr/>
        <p:nvPr/>
      </p:nvGrpSpPr>
      <p:grpSpPr>
        <a:xfrm>
          <a:off x="0" y="0"/>
          <a:ext cx="0" cy="0"/>
          <a:chOff x="0" y="0"/>
          <a:chExt cx="0" cy="0"/>
        </a:xfrm>
      </p:grpSpPr>
      <p:sp>
        <p:nvSpPr>
          <p:cNvPr id="334" name="Google Shape;334;p49"/>
          <p:cNvSpPr txBox="1"/>
          <p:nvPr>
            <p:ph type="title"/>
          </p:nvPr>
        </p:nvSpPr>
        <p:spPr>
          <a:xfrm>
            <a:off x="410325" y="180875"/>
            <a:ext cx="8329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35" name="Google Shape;335;p49"/>
          <p:cNvSpPr txBox="1"/>
          <p:nvPr>
            <p:ph idx="1" type="body"/>
          </p:nvPr>
        </p:nvSpPr>
        <p:spPr>
          <a:xfrm>
            <a:off x="400154" y="1275263"/>
            <a:ext cx="4000500" cy="32898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36" name="Google Shape;336;p4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7" name="Google Shape;337;p49"/>
          <p:cNvSpPr txBox="1"/>
          <p:nvPr>
            <p:ph idx="2" type="subTitle"/>
          </p:nvPr>
        </p:nvSpPr>
        <p:spPr>
          <a:xfrm>
            <a:off x="432863" y="652425"/>
            <a:ext cx="82803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
    <p:bg>
      <p:bgPr>
        <a:solidFill>
          <a:schemeClr val="dk2"/>
        </a:solidFill>
      </p:bgPr>
    </p:bg>
    <p:spTree>
      <p:nvGrpSpPr>
        <p:cNvPr id="338" name="Shape 338"/>
        <p:cNvGrpSpPr/>
        <p:nvPr/>
      </p:nvGrpSpPr>
      <p:grpSpPr>
        <a:xfrm>
          <a:off x="0" y="0"/>
          <a:ext cx="0" cy="0"/>
          <a:chOff x="0" y="0"/>
          <a:chExt cx="0" cy="0"/>
        </a:xfrm>
      </p:grpSpPr>
      <p:sp>
        <p:nvSpPr>
          <p:cNvPr id="339" name="Google Shape;339;p5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40" name="Google Shape;340;p50"/>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341" name="Google Shape;341;p50"/>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348" name="Shape 348"/>
        <p:cNvGrpSpPr/>
        <p:nvPr/>
      </p:nvGrpSpPr>
      <p:grpSpPr>
        <a:xfrm>
          <a:off x="0" y="0"/>
          <a:ext cx="0" cy="0"/>
          <a:chOff x="0" y="0"/>
          <a:chExt cx="0" cy="0"/>
        </a:xfrm>
      </p:grpSpPr>
      <p:sp>
        <p:nvSpPr>
          <p:cNvPr id="349" name="Google Shape;349;p52"/>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50" name="Google Shape;350;p52"/>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51" name="Google Shape;351;p52"/>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352" name="Google Shape;352;p52"/>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53" name="Google Shape;353;p52"/>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54" name="Google Shape;354;p5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55" name="Google Shape;355;p52"/>
          <p:cNvPicPr preferRelativeResize="0"/>
          <p:nvPr/>
        </p:nvPicPr>
        <p:blipFill>
          <a:blip r:embed="rId3">
            <a:alphaModFix/>
          </a:blip>
          <a:stretch>
            <a:fillRect/>
          </a:stretch>
        </p:blipFill>
        <p:spPr>
          <a:xfrm>
            <a:off x="4904695" y="456094"/>
            <a:ext cx="4238246" cy="423129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356" name="Shape 356"/>
        <p:cNvGrpSpPr/>
        <p:nvPr/>
      </p:nvGrpSpPr>
      <p:grpSpPr>
        <a:xfrm>
          <a:off x="0" y="0"/>
          <a:ext cx="0" cy="0"/>
          <a:chOff x="0" y="0"/>
          <a:chExt cx="0" cy="0"/>
        </a:xfrm>
      </p:grpSpPr>
      <p:sp>
        <p:nvSpPr>
          <p:cNvPr id="357" name="Google Shape;357;p53"/>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58" name="Google Shape;358;p53"/>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59" name="Google Shape;359;p53"/>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60" name="Google Shape;360;p53"/>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61" name="Google Shape;361;p53"/>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62" name="Google Shape;362;p5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363" name="Google Shape;363;p53"/>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364" name="Shape 364"/>
        <p:cNvGrpSpPr/>
        <p:nvPr/>
      </p:nvGrpSpPr>
      <p:grpSpPr>
        <a:xfrm>
          <a:off x="0" y="0"/>
          <a:ext cx="0" cy="0"/>
          <a:chOff x="0" y="0"/>
          <a:chExt cx="0" cy="0"/>
        </a:xfrm>
      </p:grpSpPr>
      <p:sp>
        <p:nvSpPr>
          <p:cNvPr id="365" name="Google Shape;365;p54"/>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6" name="Google Shape;366;p54"/>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67" name="Google Shape;367;p54"/>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368" name="Google Shape;368;p54"/>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69" name="Google Shape;369;p54"/>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70" name="Google Shape;370;p5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71" name="Shape 371"/>
        <p:cNvGrpSpPr/>
        <p:nvPr/>
      </p:nvGrpSpPr>
      <p:grpSpPr>
        <a:xfrm>
          <a:off x="0" y="0"/>
          <a:ext cx="0" cy="0"/>
          <a:chOff x="0" y="0"/>
          <a:chExt cx="0" cy="0"/>
        </a:xfrm>
      </p:grpSpPr>
      <p:sp>
        <p:nvSpPr>
          <p:cNvPr id="372" name="Google Shape;372;p55"/>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73" name="Google Shape;373;p55"/>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374" name="Google Shape;374;p55"/>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375" name="Google Shape;375;p55"/>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376" name="Google Shape;376;p55"/>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77" name="Google Shape;377;p5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378" name="Shape 378"/>
        <p:cNvGrpSpPr/>
        <p:nvPr/>
      </p:nvGrpSpPr>
      <p:grpSpPr>
        <a:xfrm>
          <a:off x="0" y="0"/>
          <a:ext cx="0" cy="0"/>
          <a:chOff x="0" y="0"/>
          <a:chExt cx="0" cy="0"/>
        </a:xfrm>
      </p:grpSpPr>
      <p:sp>
        <p:nvSpPr>
          <p:cNvPr id="379" name="Google Shape;379;p5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80" name="Google Shape;380;p5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81" name="Google Shape;381;p5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2" name="Google Shape;382;p5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383" name="Shape 383"/>
        <p:cNvGrpSpPr/>
        <p:nvPr/>
      </p:nvGrpSpPr>
      <p:grpSpPr>
        <a:xfrm>
          <a:off x="0" y="0"/>
          <a:ext cx="0" cy="0"/>
          <a:chOff x="0" y="0"/>
          <a:chExt cx="0" cy="0"/>
        </a:xfrm>
      </p:grpSpPr>
      <p:sp>
        <p:nvSpPr>
          <p:cNvPr id="384" name="Google Shape;384;p5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85" name="Google Shape;385;p5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86" name="Google Shape;386;p5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87" name="Google Shape;387;p5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88" name="Shape 388"/>
        <p:cNvGrpSpPr/>
        <p:nvPr/>
      </p:nvGrpSpPr>
      <p:grpSpPr>
        <a:xfrm>
          <a:off x="0" y="0"/>
          <a:ext cx="0" cy="0"/>
          <a:chOff x="0" y="0"/>
          <a:chExt cx="0" cy="0"/>
        </a:xfrm>
      </p:grpSpPr>
      <p:sp>
        <p:nvSpPr>
          <p:cNvPr id="389" name="Google Shape;389;p5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90" name="Google Shape;390;p5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391" name="Google Shape;391;p58"/>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392" name="Google Shape;392;p58"/>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93" name="Google Shape;393;p58"/>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394" name="Google Shape;394;p58"/>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95" name="Google Shape;395;p58"/>
          <p:cNvSpPr txBox="1"/>
          <p:nvPr>
            <p:ph idx="5" type="subTitle"/>
          </p:nvPr>
        </p:nvSpPr>
        <p:spPr>
          <a:xfrm>
            <a:off x="5201475" y="1477750"/>
            <a:ext cx="33645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96" name="Google Shape;396;p5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397" name="Shape 397"/>
        <p:cNvGrpSpPr/>
        <p:nvPr/>
      </p:nvGrpSpPr>
      <p:grpSpPr>
        <a:xfrm>
          <a:off x="0" y="0"/>
          <a:ext cx="0" cy="0"/>
          <a:chOff x="0" y="0"/>
          <a:chExt cx="0" cy="0"/>
        </a:xfrm>
      </p:grpSpPr>
      <p:sp>
        <p:nvSpPr>
          <p:cNvPr id="398" name="Google Shape;398;p5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99" name="Google Shape;399;p59"/>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00" name="Google Shape;400;p59"/>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01" name="Google Shape;401;p59"/>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02" name="Google Shape;402;p59"/>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600"/>
              <a:buNone/>
              <a:defRPr b="1" sz="16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03" name="Google Shape;403;p59"/>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cxnSp>
        <p:nvCxnSpPr>
          <p:cNvPr id="404" name="Google Shape;404;p59"/>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05" name="Google Shape;405;p5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406" name="Shape 406"/>
        <p:cNvGrpSpPr/>
        <p:nvPr/>
      </p:nvGrpSpPr>
      <p:grpSpPr>
        <a:xfrm>
          <a:off x="0" y="0"/>
          <a:ext cx="0" cy="0"/>
          <a:chOff x="0" y="0"/>
          <a:chExt cx="0" cy="0"/>
        </a:xfrm>
      </p:grpSpPr>
      <p:sp>
        <p:nvSpPr>
          <p:cNvPr id="407" name="Google Shape;407;p6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08" name="Google Shape;408;p60"/>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409" name="Google Shape;409;p60"/>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410" name="Google Shape;410;p60"/>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11" name="Google Shape;411;p60"/>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12" name="Google Shape;412;p60"/>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13" name="Google Shape;413;p60"/>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14" name="Google Shape;414;p60"/>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15" name="Google Shape;415;p60"/>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16" name="Google Shape;416;p60"/>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17" name="Google Shape;417;p6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418" name="Shape 418"/>
        <p:cNvGrpSpPr/>
        <p:nvPr/>
      </p:nvGrpSpPr>
      <p:grpSpPr>
        <a:xfrm>
          <a:off x="0" y="0"/>
          <a:ext cx="0" cy="0"/>
          <a:chOff x="0" y="0"/>
          <a:chExt cx="0" cy="0"/>
        </a:xfrm>
      </p:grpSpPr>
      <p:sp>
        <p:nvSpPr>
          <p:cNvPr id="419" name="Google Shape;419;p6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20" name="Google Shape;420;p61"/>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21" name="Google Shape;421;p61"/>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22" name="Google Shape;422;p61"/>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23" name="Google Shape;423;p61"/>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24" name="Google Shape;424;p61"/>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25" name="Google Shape;425;p61"/>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26" name="Google Shape;426;p61"/>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cxnSp>
        <p:nvCxnSpPr>
          <p:cNvPr id="427" name="Google Shape;427;p61"/>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428" name="Google Shape;428;p61"/>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429" name="Google Shape;429;p6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430" name="Shape 430"/>
        <p:cNvGrpSpPr/>
        <p:nvPr/>
      </p:nvGrpSpPr>
      <p:grpSpPr>
        <a:xfrm>
          <a:off x="0" y="0"/>
          <a:ext cx="0" cy="0"/>
          <a:chOff x="0" y="0"/>
          <a:chExt cx="0" cy="0"/>
        </a:xfrm>
      </p:grpSpPr>
      <p:sp>
        <p:nvSpPr>
          <p:cNvPr id="431" name="Google Shape;431;p62"/>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2"/>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2"/>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35" name="Google Shape;435;p62"/>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36" name="Google Shape;436;p62"/>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37" name="Google Shape;437;p62"/>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38" name="Google Shape;438;p62"/>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439" name="Google Shape;439;p62"/>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40" name="Google Shape;440;p62"/>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41" name="Google Shape;441;p62"/>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442" name="Google Shape;442;p6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443" name="Shape 443"/>
        <p:cNvGrpSpPr/>
        <p:nvPr/>
      </p:nvGrpSpPr>
      <p:grpSpPr>
        <a:xfrm>
          <a:off x="0" y="0"/>
          <a:ext cx="0" cy="0"/>
          <a:chOff x="0" y="0"/>
          <a:chExt cx="0" cy="0"/>
        </a:xfrm>
      </p:grpSpPr>
      <p:sp>
        <p:nvSpPr>
          <p:cNvPr id="444" name="Google Shape;444;p6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45" name="Google Shape;445;p63"/>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3"/>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47" name="Google Shape;447;p63"/>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48" name="Google Shape;448;p63"/>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800"/>
              <a:buNone/>
              <a:defRPr sz="1800"/>
            </a:lvl2pPr>
            <a:lvl3pPr lvl="2" rtl="0">
              <a:spcBef>
                <a:spcPts val="400"/>
              </a:spcBef>
              <a:spcAft>
                <a:spcPts val="0"/>
              </a:spcAft>
              <a:buSzPts val="1800"/>
              <a:buNone/>
              <a:defRPr sz="1800"/>
            </a:lvl3pPr>
            <a:lvl4pPr lvl="3" rtl="0">
              <a:spcBef>
                <a:spcPts val="400"/>
              </a:spcBef>
              <a:spcAft>
                <a:spcPts val="0"/>
              </a:spcAft>
              <a:buSzPts val="1800"/>
              <a:buNone/>
              <a:defRPr sz="1800"/>
            </a:lvl4pPr>
            <a:lvl5pPr lvl="4" rtl="0">
              <a:spcBef>
                <a:spcPts val="400"/>
              </a:spcBef>
              <a:spcAft>
                <a:spcPts val="0"/>
              </a:spcAft>
              <a:buSzPts val="1800"/>
              <a:buNone/>
              <a:defRPr sz="1800"/>
            </a:lvl5pPr>
            <a:lvl6pPr lvl="5" rtl="0">
              <a:spcBef>
                <a:spcPts val="400"/>
              </a:spcBef>
              <a:spcAft>
                <a:spcPts val="0"/>
              </a:spcAft>
              <a:buSzPts val="1800"/>
              <a:buNone/>
              <a:defRPr sz="1800"/>
            </a:lvl6pPr>
            <a:lvl7pPr lvl="6" rtl="0">
              <a:spcBef>
                <a:spcPts val="400"/>
              </a:spcBef>
              <a:spcAft>
                <a:spcPts val="0"/>
              </a:spcAft>
              <a:buSzPts val="1800"/>
              <a:buNone/>
              <a:defRPr sz="1800"/>
            </a:lvl7pPr>
            <a:lvl8pPr lvl="7" rtl="0">
              <a:spcBef>
                <a:spcPts val="400"/>
              </a:spcBef>
              <a:spcAft>
                <a:spcPts val="0"/>
              </a:spcAft>
              <a:buSzPts val="1800"/>
              <a:buNone/>
              <a:defRPr sz="1800"/>
            </a:lvl8pPr>
            <a:lvl9pPr lvl="8" rtl="0">
              <a:spcBef>
                <a:spcPts val="400"/>
              </a:spcBef>
              <a:spcAft>
                <a:spcPts val="0"/>
              </a:spcAft>
              <a:buSzPts val="1800"/>
              <a:buNone/>
              <a:defRPr sz="1800"/>
            </a:lvl9pPr>
          </a:lstStyle>
          <a:p/>
        </p:txBody>
      </p:sp>
      <p:sp>
        <p:nvSpPr>
          <p:cNvPr id="449" name="Google Shape;449;p6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450" name="Shape 450"/>
        <p:cNvGrpSpPr/>
        <p:nvPr/>
      </p:nvGrpSpPr>
      <p:grpSpPr>
        <a:xfrm>
          <a:off x="0" y="0"/>
          <a:ext cx="0" cy="0"/>
          <a:chOff x="0" y="0"/>
          <a:chExt cx="0" cy="0"/>
        </a:xfrm>
      </p:grpSpPr>
      <p:sp>
        <p:nvSpPr>
          <p:cNvPr id="451" name="Google Shape;451;p6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52" name="Google Shape;452;p64"/>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4"/>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54" name="Google Shape;454;p64"/>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455" name="Google Shape;455;p64"/>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56" name="Google Shape;456;p6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457" name="Shape 457"/>
        <p:cNvGrpSpPr/>
        <p:nvPr/>
      </p:nvGrpSpPr>
      <p:grpSpPr>
        <a:xfrm>
          <a:off x="0" y="0"/>
          <a:ext cx="0" cy="0"/>
          <a:chOff x="0" y="0"/>
          <a:chExt cx="0" cy="0"/>
        </a:xfrm>
      </p:grpSpPr>
      <p:sp>
        <p:nvSpPr>
          <p:cNvPr id="458" name="Google Shape;458;p65"/>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0" name="Google Shape;460;p65"/>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61" name="Google Shape;461;p65"/>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62" name="Google Shape;462;p6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63" name="Shape 463"/>
        <p:cNvGrpSpPr/>
        <p:nvPr/>
      </p:nvGrpSpPr>
      <p:grpSpPr>
        <a:xfrm>
          <a:off x="0" y="0"/>
          <a:ext cx="0" cy="0"/>
          <a:chOff x="0" y="0"/>
          <a:chExt cx="0" cy="0"/>
        </a:xfrm>
      </p:grpSpPr>
      <p:sp>
        <p:nvSpPr>
          <p:cNvPr id="464" name="Google Shape;464;p66"/>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6"/>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6"/>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6"/>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69" name="Google Shape;469;p6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470" name="Google Shape;470;p66"/>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71" name="Google Shape;471;p66"/>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72" name="Google Shape;472;p66"/>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73" name="Google Shape;473;p66"/>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474" name="Google Shape;474;p6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475" name="Shape 475"/>
        <p:cNvGrpSpPr/>
        <p:nvPr/>
      </p:nvGrpSpPr>
      <p:grpSpPr>
        <a:xfrm>
          <a:off x="0" y="0"/>
          <a:ext cx="0" cy="0"/>
          <a:chOff x="0" y="0"/>
          <a:chExt cx="0" cy="0"/>
        </a:xfrm>
      </p:grpSpPr>
      <p:sp>
        <p:nvSpPr>
          <p:cNvPr id="476" name="Google Shape;476;p67"/>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77" name="Google Shape;477;p6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478" name="Shape 478"/>
        <p:cNvGrpSpPr/>
        <p:nvPr/>
      </p:nvGrpSpPr>
      <p:grpSpPr>
        <a:xfrm>
          <a:off x="0" y="0"/>
          <a:ext cx="0" cy="0"/>
          <a:chOff x="0" y="0"/>
          <a:chExt cx="0" cy="0"/>
        </a:xfrm>
      </p:grpSpPr>
      <p:sp>
        <p:nvSpPr>
          <p:cNvPr id="479" name="Google Shape;479;p6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68"/>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481" name="Shape 481"/>
        <p:cNvGrpSpPr/>
        <p:nvPr/>
      </p:nvGrpSpPr>
      <p:grpSpPr>
        <a:xfrm>
          <a:off x="0" y="0"/>
          <a:ext cx="0" cy="0"/>
          <a:chOff x="0" y="0"/>
          <a:chExt cx="0" cy="0"/>
        </a:xfrm>
      </p:grpSpPr>
      <p:sp>
        <p:nvSpPr>
          <p:cNvPr id="482" name="Google Shape;482;p69"/>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83" name="Google Shape;483;p6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484" name="Shape 484"/>
        <p:cNvGrpSpPr/>
        <p:nvPr/>
      </p:nvGrpSpPr>
      <p:grpSpPr>
        <a:xfrm>
          <a:off x="0" y="0"/>
          <a:ext cx="0" cy="0"/>
          <a:chOff x="0" y="0"/>
          <a:chExt cx="0" cy="0"/>
        </a:xfrm>
      </p:grpSpPr>
      <p:sp>
        <p:nvSpPr>
          <p:cNvPr id="485" name="Google Shape;485;p70"/>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86" name="Google Shape;486;p7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487" name="Shape 487"/>
        <p:cNvGrpSpPr/>
        <p:nvPr/>
      </p:nvGrpSpPr>
      <p:grpSpPr>
        <a:xfrm>
          <a:off x="0" y="0"/>
          <a:ext cx="0" cy="0"/>
          <a:chOff x="0" y="0"/>
          <a:chExt cx="0" cy="0"/>
        </a:xfrm>
      </p:grpSpPr>
      <p:sp>
        <p:nvSpPr>
          <p:cNvPr id="488" name="Google Shape;488;p71"/>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89" name="Google Shape;489;p7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90" name="Google Shape;490;p71"/>
          <p:cNvPicPr preferRelativeResize="0"/>
          <p:nvPr/>
        </p:nvPicPr>
        <p:blipFill>
          <a:blip r:embed="rId2">
            <a:alphaModFix/>
          </a:blip>
          <a:stretch>
            <a:fillRect/>
          </a:stretch>
        </p:blipFill>
        <p:spPr>
          <a:xfrm>
            <a:off x="8001867" y="4855573"/>
            <a:ext cx="141315" cy="14131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491" name="Shape 491"/>
        <p:cNvGrpSpPr/>
        <p:nvPr/>
      </p:nvGrpSpPr>
      <p:grpSpPr>
        <a:xfrm>
          <a:off x="0" y="0"/>
          <a:ext cx="0" cy="0"/>
          <a:chOff x="0" y="0"/>
          <a:chExt cx="0" cy="0"/>
        </a:xfrm>
      </p:grpSpPr>
      <p:sp>
        <p:nvSpPr>
          <p:cNvPr id="492" name="Google Shape;492;p72"/>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93" name="Google Shape;493;p72"/>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95" name="Google Shape;495;p72"/>
          <p:cNvSpPr/>
          <p:nvPr/>
        </p:nvSpPr>
        <p:spPr>
          <a:xfrm>
            <a:off x="7655825"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2"/>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2"/>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2"/>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2"/>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2"/>
          <p:cNvSpPr/>
          <p:nvPr/>
        </p:nvSpPr>
        <p:spPr>
          <a:xfrm>
            <a:off x="6653325"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2"/>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502" name="Shape 502"/>
        <p:cNvGrpSpPr/>
        <p:nvPr/>
      </p:nvGrpSpPr>
      <p:grpSpPr>
        <a:xfrm>
          <a:off x="0" y="0"/>
          <a:ext cx="0" cy="0"/>
          <a:chOff x="0" y="0"/>
          <a:chExt cx="0" cy="0"/>
        </a:xfrm>
      </p:grpSpPr>
      <p:sp>
        <p:nvSpPr>
          <p:cNvPr id="503" name="Google Shape;503;p73"/>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3"/>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05" name="Google Shape;505;p73"/>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506" name="Google Shape;506;p73"/>
          <p:cNvCxnSpPr>
            <a:stCxn id="505" idx="2"/>
          </p:cNvCxnSpPr>
          <p:nvPr/>
        </p:nvCxnSpPr>
        <p:spPr>
          <a:xfrm rot="10800000">
            <a:off x="79917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507" name="Google Shape;507;p73"/>
          <p:cNvCxnSpPr>
            <a:stCxn id="503" idx="2"/>
          </p:cNvCxnSpPr>
          <p:nvPr/>
        </p:nvCxnSpPr>
        <p:spPr>
          <a:xfrm rot="10800000">
            <a:off x="77720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508" name="Google Shape;508;p73"/>
          <p:cNvCxnSpPr>
            <a:stCxn id="504"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509" name="Google Shape;509;p73"/>
          <p:cNvCxnSpPr>
            <a:stCxn id="505" idx="0"/>
          </p:cNvCxnSpPr>
          <p:nvPr/>
        </p:nvCxnSpPr>
        <p:spPr>
          <a:xfrm>
            <a:off x="820622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510" name="Google Shape;510;p73"/>
          <p:cNvCxnSpPr>
            <a:stCxn id="504"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511" name="Google Shape;511;p73"/>
          <p:cNvCxnSpPr>
            <a:stCxn id="503" idx="0"/>
          </p:cNvCxnSpPr>
          <p:nvPr/>
        </p:nvCxnSpPr>
        <p:spPr>
          <a:xfrm>
            <a:off x="809660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512" name="Google Shape;512;p73"/>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13" name="Google Shape;513;p73"/>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15" name="Google Shape;515;p73"/>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3"/>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3"/>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3"/>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3"/>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3"/>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3"/>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522" name="Shape 522"/>
        <p:cNvGrpSpPr/>
        <p:nvPr/>
      </p:nvGrpSpPr>
      <p:grpSpPr>
        <a:xfrm>
          <a:off x="0" y="0"/>
          <a:ext cx="0" cy="0"/>
          <a:chOff x="0" y="0"/>
          <a:chExt cx="0" cy="0"/>
        </a:xfrm>
      </p:grpSpPr>
      <p:sp>
        <p:nvSpPr>
          <p:cNvPr id="523" name="Google Shape;523;p7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4" name="Google Shape;524;p74"/>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4"/>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27" name="Google Shape;527;p74"/>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4"/>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4"/>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530" name="Google Shape;530;p74"/>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4"/>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4"/>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4"/>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 name="Google Shape;534;p74"/>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535" name="Google Shape;535;p74"/>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536" name="Google Shape;536;p74"/>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537" name="Google Shape;537;p74"/>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538" name="Google Shape;538;p74"/>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539" name="Shape 539"/>
        <p:cNvGrpSpPr/>
        <p:nvPr/>
      </p:nvGrpSpPr>
      <p:grpSpPr>
        <a:xfrm>
          <a:off x="0" y="0"/>
          <a:ext cx="0" cy="0"/>
          <a:chOff x="0" y="0"/>
          <a:chExt cx="0" cy="0"/>
        </a:xfrm>
      </p:grpSpPr>
      <p:sp>
        <p:nvSpPr>
          <p:cNvPr id="540" name="Google Shape;540;p7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41" name="Google Shape;541;p75"/>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75"/>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5"/>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5"/>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5"/>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2"/>
              </a:solidFill>
            </a:endParaRPr>
          </a:p>
        </p:txBody>
      </p:sp>
      <p:sp>
        <p:nvSpPr>
          <p:cNvPr id="547" name="Google Shape;547;p75"/>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5"/>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5"/>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550" name="Shape 550"/>
        <p:cNvGrpSpPr/>
        <p:nvPr/>
      </p:nvGrpSpPr>
      <p:grpSpPr>
        <a:xfrm>
          <a:off x="0" y="0"/>
          <a:ext cx="0" cy="0"/>
          <a:chOff x="0" y="0"/>
          <a:chExt cx="0" cy="0"/>
        </a:xfrm>
      </p:grpSpPr>
      <p:sp>
        <p:nvSpPr>
          <p:cNvPr id="551" name="Google Shape;551;p76"/>
          <p:cNvSpPr/>
          <p:nvPr/>
        </p:nvSpPr>
        <p:spPr>
          <a:xfrm rot="10800000">
            <a:off x="7772000"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52" name="Google Shape;552;p76"/>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553" name="Google Shape;553;p76"/>
          <p:cNvSpPr/>
          <p:nvPr/>
        </p:nvSpPr>
        <p:spPr>
          <a:xfrm rot="10800000">
            <a:off x="7991725"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554" name="Google Shape;554;p76"/>
          <p:cNvCxnSpPr>
            <a:stCxn id="553" idx="2"/>
          </p:cNvCxnSpPr>
          <p:nvPr/>
        </p:nvCxnSpPr>
        <p:spPr>
          <a:xfrm rot="10800000">
            <a:off x="7991725" y="1486000"/>
            <a:ext cx="0" cy="220800"/>
          </a:xfrm>
          <a:prstGeom prst="straightConnector1">
            <a:avLst/>
          </a:prstGeom>
          <a:noFill/>
          <a:ln cap="flat" cmpd="sng" w="9525">
            <a:solidFill>
              <a:schemeClr val="dk2"/>
            </a:solidFill>
            <a:prstDash val="solid"/>
            <a:round/>
            <a:headEnd len="med" w="med" type="none"/>
            <a:tailEnd len="med" w="med" type="none"/>
          </a:ln>
        </p:spPr>
      </p:cxnSp>
      <p:cxnSp>
        <p:nvCxnSpPr>
          <p:cNvPr id="555" name="Google Shape;555;p76"/>
          <p:cNvCxnSpPr>
            <a:stCxn id="551" idx="2"/>
          </p:cNvCxnSpPr>
          <p:nvPr/>
        </p:nvCxnSpPr>
        <p:spPr>
          <a:xfrm rot="10800000">
            <a:off x="7772000" y="1487750"/>
            <a:ext cx="0" cy="329100"/>
          </a:xfrm>
          <a:prstGeom prst="straightConnector1">
            <a:avLst/>
          </a:prstGeom>
          <a:noFill/>
          <a:ln cap="flat" cmpd="sng" w="9525">
            <a:solidFill>
              <a:schemeClr val="dk2"/>
            </a:solidFill>
            <a:prstDash val="solid"/>
            <a:round/>
            <a:headEnd len="med" w="med" type="none"/>
            <a:tailEnd len="med" w="med" type="none"/>
          </a:ln>
        </p:spPr>
      </p:cxnSp>
      <p:cxnSp>
        <p:nvCxnSpPr>
          <p:cNvPr id="556" name="Google Shape;556;p76"/>
          <p:cNvCxnSpPr>
            <a:stCxn id="552" idx="2"/>
          </p:cNvCxnSpPr>
          <p:nvPr/>
        </p:nvCxnSpPr>
        <p:spPr>
          <a:xfrm rot="10800000">
            <a:off x="7883600" y="1487625"/>
            <a:ext cx="0" cy="273300"/>
          </a:xfrm>
          <a:prstGeom prst="straightConnector1">
            <a:avLst/>
          </a:prstGeom>
          <a:noFill/>
          <a:ln cap="flat" cmpd="sng" w="9525">
            <a:solidFill>
              <a:schemeClr val="dk2"/>
            </a:solidFill>
            <a:prstDash val="solid"/>
            <a:round/>
            <a:headEnd len="med" w="med" type="none"/>
            <a:tailEnd len="med" w="med" type="none"/>
          </a:ln>
        </p:spPr>
      </p:cxnSp>
      <p:cxnSp>
        <p:nvCxnSpPr>
          <p:cNvPr id="557" name="Google Shape;557;p76"/>
          <p:cNvCxnSpPr>
            <a:stCxn id="553" idx="0"/>
          </p:cNvCxnSpPr>
          <p:nvPr/>
        </p:nvCxnSpPr>
        <p:spPr>
          <a:xfrm>
            <a:off x="8206225" y="1921300"/>
            <a:ext cx="244500" cy="0"/>
          </a:xfrm>
          <a:prstGeom prst="straightConnector1">
            <a:avLst/>
          </a:prstGeom>
          <a:noFill/>
          <a:ln cap="flat" cmpd="sng" w="9525">
            <a:solidFill>
              <a:schemeClr val="dk2"/>
            </a:solidFill>
            <a:prstDash val="solid"/>
            <a:round/>
            <a:headEnd len="med" w="med" type="none"/>
            <a:tailEnd len="med" w="med" type="none"/>
          </a:ln>
        </p:spPr>
      </p:cxnSp>
      <p:cxnSp>
        <p:nvCxnSpPr>
          <p:cNvPr id="558" name="Google Shape;558;p76"/>
          <p:cNvCxnSpPr>
            <a:stCxn id="552" idx="0"/>
          </p:cNvCxnSpPr>
          <p:nvPr/>
        </p:nvCxnSpPr>
        <p:spPr>
          <a:xfrm>
            <a:off x="8152400" y="202972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559" name="Google Shape;559;p76"/>
          <p:cNvCxnSpPr>
            <a:stCxn id="551" idx="0"/>
          </p:cNvCxnSpPr>
          <p:nvPr/>
        </p:nvCxnSpPr>
        <p:spPr>
          <a:xfrm>
            <a:off x="8096600" y="2141450"/>
            <a:ext cx="342600" cy="0"/>
          </a:xfrm>
          <a:prstGeom prst="straightConnector1">
            <a:avLst/>
          </a:prstGeom>
          <a:noFill/>
          <a:ln cap="flat" cmpd="sng" w="9525">
            <a:solidFill>
              <a:schemeClr val="dk2"/>
            </a:solidFill>
            <a:prstDash val="solid"/>
            <a:round/>
            <a:headEnd len="med" w="med" type="none"/>
            <a:tailEnd len="med" w="med" type="none"/>
          </a:ln>
        </p:spPr>
      </p:cxnSp>
      <p:sp>
        <p:nvSpPr>
          <p:cNvPr id="560" name="Google Shape;560;p76"/>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61" name="Google Shape;561;p76"/>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7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3" name="Google Shape;563;p76"/>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76"/>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6"/>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6"/>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6"/>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6"/>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76"/>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570" name="Shape 570"/>
        <p:cNvGrpSpPr/>
        <p:nvPr/>
      </p:nvGrpSpPr>
      <p:grpSpPr>
        <a:xfrm>
          <a:off x="0" y="0"/>
          <a:ext cx="0" cy="0"/>
          <a:chOff x="0" y="0"/>
          <a:chExt cx="0" cy="0"/>
        </a:xfrm>
      </p:grpSpPr>
      <p:sp>
        <p:nvSpPr>
          <p:cNvPr id="571" name="Google Shape;571;p77"/>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72" name="Google Shape;572;p77"/>
          <p:cNvSpPr/>
          <p:nvPr/>
        </p:nvSpPr>
        <p:spPr>
          <a:xfrm>
            <a:off x="7667125"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7"/>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7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5" name="Google Shape;575;p77"/>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7"/>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7"/>
          <p:cNvSpPr/>
          <p:nvPr/>
        </p:nvSpPr>
        <p:spPr>
          <a:xfrm rot="-5400000">
            <a:off x="6217229"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578" name="Google Shape;578;p77"/>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7"/>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7"/>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7"/>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 name="Google Shape;582;p77"/>
          <p:cNvCxnSpPr/>
          <p:nvPr/>
        </p:nvCxnSpPr>
        <p:spPr>
          <a:xfrm>
            <a:off x="85312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77"/>
          <p:cNvCxnSpPr/>
          <p:nvPr/>
        </p:nvCxnSpPr>
        <p:spPr>
          <a:xfrm>
            <a:off x="86556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77"/>
          <p:cNvCxnSpPr/>
          <p:nvPr/>
        </p:nvCxnSpPr>
        <p:spPr>
          <a:xfrm>
            <a:off x="87801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77"/>
          <p:cNvCxnSpPr/>
          <p:nvPr/>
        </p:nvCxnSpPr>
        <p:spPr>
          <a:xfrm>
            <a:off x="89045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77"/>
          <p:cNvCxnSpPr/>
          <p:nvPr/>
        </p:nvCxnSpPr>
        <p:spPr>
          <a:xfrm>
            <a:off x="9029000" y="1489725"/>
            <a:ext cx="0" cy="73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587" name="Shape 587"/>
        <p:cNvGrpSpPr/>
        <p:nvPr/>
      </p:nvGrpSpPr>
      <p:grpSpPr>
        <a:xfrm>
          <a:off x="0" y="0"/>
          <a:ext cx="0" cy="0"/>
          <a:chOff x="0" y="0"/>
          <a:chExt cx="0" cy="0"/>
        </a:xfrm>
      </p:grpSpPr>
      <p:pic>
        <p:nvPicPr>
          <p:cNvPr id="588" name="Google Shape;588;p78"/>
          <p:cNvPicPr preferRelativeResize="0"/>
          <p:nvPr/>
        </p:nvPicPr>
        <p:blipFill rotWithShape="1">
          <a:blip r:embed="rId2">
            <a:alphaModFix/>
          </a:blip>
          <a:srcRect b="0" l="0" r="0" t="0"/>
          <a:stretch/>
        </p:blipFill>
        <p:spPr>
          <a:xfrm>
            <a:off x="2266475" y="2114800"/>
            <a:ext cx="4609921" cy="730699"/>
          </a:xfrm>
          <a:prstGeom prst="rect">
            <a:avLst/>
          </a:prstGeom>
          <a:noFill/>
          <a:ln>
            <a:noFill/>
          </a:ln>
        </p:spPr>
      </p:pic>
      <p:sp>
        <p:nvSpPr>
          <p:cNvPr id="589" name="Google Shape;589;p7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590" name="Shape 590"/>
        <p:cNvGrpSpPr/>
        <p:nvPr/>
      </p:nvGrpSpPr>
      <p:grpSpPr>
        <a:xfrm>
          <a:off x="0" y="0"/>
          <a:ext cx="0" cy="0"/>
          <a:chOff x="0" y="0"/>
          <a:chExt cx="0" cy="0"/>
        </a:xfrm>
      </p:grpSpPr>
      <p:pic>
        <p:nvPicPr>
          <p:cNvPr id="591" name="Google Shape;591;p79"/>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592" name="Google Shape;592;p7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p:cSld name="Title, Subtitle and Content_1">
    <p:spTree>
      <p:nvGrpSpPr>
        <p:cNvPr id="593" name="Shape 593"/>
        <p:cNvGrpSpPr/>
        <p:nvPr/>
      </p:nvGrpSpPr>
      <p:grpSpPr>
        <a:xfrm>
          <a:off x="0" y="0"/>
          <a:ext cx="0" cy="0"/>
          <a:chOff x="0" y="0"/>
          <a:chExt cx="0" cy="0"/>
        </a:xfrm>
      </p:grpSpPr>
      <p:sp>
        <p:nvSpPr>
          <p:cNvPr id="594" name="Google Shape;594;p80"/>
          <p:cNvSpPr txBox="1"/>
          <p:nvPr>
            <p:ph type="title"/>
          </p:nvPr>
        </p:nvSpPr>
        <p:spPr>
          <a:xfrm>
            <a:off x="345734" y="138709"/>
            <a:ext cx="8445000" cy="744000"/>
          </a:xfrm>
          <a:prstGeom prst="rect">
            <a:avLst/>
          </a:prstGeom>
          <a:noFill/>
          <a:ln>
            <a:noFill/>
          </a:ln>
        </p:spPr>
        <p:txBody>
          <a:bodyPr anchorCtr="0" anchor="b" bIns="34275" lIns="0" spcFirstLastPara="1" rIns="0"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5" name="Google Shape;595;p80"/>
          <p:cNvSpPr txBox="1"/>
          <p:nvPr>
            <p:ph idx="1"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accent3"/>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
        <p:nvSpPr>
          <p:cNvPr id="596" name="Google Shape;596;p80"/>
          <p:cNvSpPr txBox="1"/>
          <p:nvPr>
            <p:ph idx="2" type="body"/>
          </p:nvPr>
        </p:nvSpPr>
        <p:spPr>
          <a:xfrm>
            <a:off x="345281" y="1546548"/>
            <a:ext cx="8445300" cy="28695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0"/>
              </a:spcBef>
              <a:spcAft>
                <a:spcPts val="0"/>
              </a:spcAft>
              <a:buSzPts val="1100"/>
              <a:buChar char="•"/>
              <a:defRPr/>
            </a:lvl1pPr>
            <a:lvl2pPr indent="-298450" lvl="1" marL="914400" rtl="0" algn="l">
              <a:lnSpc>
                <a:spcPct val="100000"/>
              </a:lnSpc>
              <a:spcBef>
                <a:spcPts val="800"/>
              </a:spcBef>
              <a:spcAft>
                <a:spcPts val="0"/>
              </a:spcAft>
              <a:buSzPts val="1100"/>
              <a:buChar char="•"/>
              <a:defRPr/>
            </a:lvl2pPr>
            <a:lvl3pPr indent="-298450" lvl="2" marL="1371600" rtl="0" algn="l">
              <a:lnSpc>
                <a:spcPct val="100000"/>
              </a:lnSpc>
              <a:spcBef>
                <a:spcPts val="800"/>
              </a:spcBef>
              <a:spcAft>
                <a:spcPts val="0"/>
              </a:spcAft>
              <a:buSzPts val="1100"/>
              <a:buChar char="•"/>
              <a:defRPr/>
            </a:lvl3pPr>
            <a:lvl4pPr indent="-298450" lvl="3" marL="1828800" rtl="0" algn="l">
              <a:lnSpc>
                <a:spcPct val="100000"/>
              </a:lnSpc>
              <a:spcBef>
                <a:spcPts val="0"/>
              </a:spcBef>
              <a:spcAft>
                <a:spcPts val="0"/>
              </a:spcAft>
              <a:buSzPts val="1100"/>
              <a:buChar char="•"/>
              <a:defRPr/>
            </a:lvl4pPr>
            <a:lvl5pPr indent="-298450" lvl="4" marL="2286000" rtl="0" algn="l">
              <a:lnSpc>
                <a:spcPct val="100000"/>
              </a:lnSpc>
              <a:spcBef>
                <a:spcPts val="0"/>
              </a:spcBef>
              <a:spcAft>
                <a:spcPts val="0"/>
              </a:spcAft>
              <a:buSzPts val="1100"/>
              <a:buChar char="•"/>
              <a:defRPr/>
            </a:lvl5pPr>
            <a:lvl6pPr indent="-228600" lvl="5" marL="2743200" rtl="0" algn="l">
              <a:lnSpc>
                <a:spcPct val="100000"/>
              </a:lnSpc>
              <a:spcBef>
                <a:spcPts val="0"/>
              </a:spcBef>
              <a:spcAft>
                <a:spcPts val="0"/>
              </a:spcAft>
              <a:buSzPts val="1200"/>
              <a:buNone/>
              <a:defRPr/>
            </a:lvl6pPr>
            <a:lvl7pPr indent="-228600" lvl="6" marL="3200400" rtl="0" algn="l">
              <a:lnSpc>
                <a:spcPct val="100000"/>
              </a:lnSpc>
              <a:spcBef>
                <a:spcPts val="0"/>
              </a:spcBef>
              <a:spcAft>
                <a:spcPts val="0"/>
              </a:spcAft>
              <a:buSzPts val="1200"/>
              <a:buNone/>
              <a:defRPr/>
            </a:lvl7pPr>
            <a:lvl8pPr indent="-228600" lvl="7" marL="3657600" rtl="0" algn="l">
              <a:lnSpc>
                <a:spcPct val="100000"/>
              </a:lnSpc>
              <a:spcBef>
                <a:spcPts val="0"/>
              </a:spcBef>
              <a:spcAft>
                <a:spcPts val="0"/>
              </a:spcAft>
              <a:buSzPts val="1200"/>
              <a:buNone/>
              <a:defRPr/>
            </a:lvl8pPr>
            <a:lvl9pPr indent="-228600" lvl="8" marL="4114800" rtl="0" algn="l">
              <a:lnSpc>
                <a:spcPct val="100000"/>
              </a:lnSpc>
              <a:spcBef>
                <a:spcPts val="0"/>
              </a:spcBef>
              <a:spcAft>
                <a:spcPts val="0"/>
              </a:spcAft>
              <a:buSzPts val="12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597" name="Shape 597"/>
        <p:cNvGrpSpPr/>
        <p:nvPr/>
      </p:nvGrpSpPr>
      <p:grpSpPr>
        <a:xfrm>
          <a:off x="0" y="0"/>
          <a:ext cx="0" cy="0"/>
          <a:chOff x="0" y="0"/>
          <a:chExt cx="0" cy="0"/>
        </a:xfrm>
      </p:grpSpPr>
      <p:sp>
        <p:nvSpPr>
          <p:cNvPr id="598" name="Google Shape;598;p8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9" name="Google Shape;599;p81"/>
          <p:cNvSpPr txBox="1"/>
          <p:nvPr>
            <p:ph idx="1" type="body"/>
          </p:nvPr>
        </p:nvSpPr>
        <p:spPr>
          <a:xfrm>
            <a:off x="345734" y="1189435"/>
            <a:ext cx="8445000" cy="34434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4">
    <p:spTree>
      <p:nvGrpSpPr>
        <p:cNvPr id="600" name="Shape 600"/>
        <p:cNvGrpSpPr/>
        <p:nvPr/>
      </p:nvGrpSpPr>
      <p:grpSpPr>
        <a:xfrm>
          <a:off x="0" y="0"/>
          <a:ext cx="0" cy="0"/>
          <a:chOff x="0" y="0"/>
          <a:chExt cx="0" cy="0"/>
        </a:xfrm>
      </p:grpSpPr>
      <p:sp>
        <p:nvSpPr>
          <p:cNvPr id="601" name="Google Shape;601;p82"/>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02" name="Google Shape;602;p82"/>
          <p:cNvSpPr txBox="1"/>
          <p:nvPr>
            <p:ph idx="1" type="body"/>
          </p:nvPr>
        </p:nvSpPr>
        <p:spPr>
          <a:xfrm>
            <a:off x="345734" y="1189435"/>
            <a:ext cx="8445000" cy="34434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603" name="Shape 603"/>
        <p:cNvGrpSpPr/>
        <p:nvPr/>
      </p:nvGrpSpPr>
      <p:grpSpPr>
        <a:xfrm>
          <a:off x="0" y="0"/>
          <a:ext cx="0" cy="0"/>
          <a:chOff x="0" y="0"/>
          <a:chExt cx="0" cy="0"/>
        </a:xfrm>
      </p:grpSpPr>
      <p:sp>
        <p:nvSpPr>
          <p:cNvPr id="604" name="Google Shape;604;p83"/>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05" name="Google Shape;605;p83"/>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rtl="0">
              <a:spcBef>
                <a:spcPts val="800"/>
              </a:spcBef>
              <a:spcAft>
                <a:spcPts val="0"/>
              </a:spcAft>
              <a:buSzPts val="1800"/>
              <a:buChar char="•"/>
              <a:defRPr/>
            </a:lvl1pPr>
            <a:lvl2pPr indent="-323850" lvl="1" marL="914400" rtl="0">
              <a:spcBef>
                <a:spcPts val="400"/>
              </a:spcBef>
              <a:spcAft>
                <a:spcPts val="0"/>
              </a:spcAft>
              <a:buSzPts val="1500"/>
              <a:buChar char="•"/>
              <a:defRPr/>
            </a:lvl2pPr>
            <a:lvl3pPr indent="-304800" lvl="2" marL="1371600" rtl="0">
              <a:spcBef>
                <a:spcPts val="400"/>
              </a:spcBef>
              <a:spcAft>
                <a:spcPts val="0"/>
              </a:spcAft>
              <a:buSzPts val="1200"/>
              <a:buChar char="•"/>
              <a:defRPr/>
            </a:lvl3pPr>
            <a:lvl4pPr indent="-304800" lvl="3" marL="1828800" rtl="0">
              <a:spcBef>
                <a:spcPts val="400"/>
              </a:spcBef>
              <a:spcAft>
                <a:spcPts val="0"/>
              </a:spcAft>
              <a:buSzPts val="1200"/>
              <a:buChar char="•"/>
              <a:defRPr/>
            </a:lvl4pPr>
            <a:lvl5pPr indent="-304800" lvl="4" marL="2286000" rtl="0">
              <a:spcBef>
                <a:spcPts val="400"/>
              </a:spcBef>
              <a:spcAft>
                <a:spcPts val="0"/>
              </a:spcAft>
              <a:buSzPts val="1200"/>
              <a:buChar char="•"/>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606" name="Google Shape;606;p83"/>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3">
    <p:bg>
      <p:bgPr>
        <a:solidFill>
          <a:schemeClr val="lt1"/>
        </a:solidFill>
      </p:bgPr>
    </p:bg>
    <p:spTree>
      <p:nvGrpSpPr>
        <p:cNvPr id="607" name="Shape 607"/>
        <p:cNvGrpSpPr/>
        <p:nvPr/>
      </p:nvGrpSpPr>
      <p:grpSpPr>
        <a:xfrm>
          <a:off x="0" y="0"/>
          <a:ext cx="0" cy="0"/>
          <a:chOff x="0" y="0"/>
          <a:chExt cx="0" cy="0"/>
        </a:xfrm>
      </p:grpSpPr>
      <p:sp>
        <p:nvSpPr>
          <p:cNvPr id="608" name="Google Shape;608;p8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9" name="Google Shape;609;p8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610" name="Google Shape;610;p84"/>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11" name="Google Shape;611;p84"/>
          <p:cNvSpPr txBox="1"/>
          <p:nvPr>
            <p:ph idx="12" type="sldNum"/>
          </p:nvPr>
        </p:nvSpPr>
        <p:spPr>
          <a:xfrm>
            <a:off x="8325335" y="4854975"/>
            <a:ext cx="243300" cy="139800"/>
          </a:xfrm>
          <a:prstGeom prst="rect">
            <a:avLst/>
          </a:prstGeom>
        </p:spPr>
        <p:txBody>
          <a:bodyPr anchorCtr="0" anchor="t" bIns="68575" lIns="68575" spcFirstLastPara="1" rIns="68575" wrap="square" tIns="68575">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slideLayout" Target="../slideLayouts/slideLayout45.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37" Type="http://schemas.openxmlformats.org/officeDocument/2006/relationships/slideLayout" Target="../slideLayouts/slideLayout47.xml"/><Relationship Id="rId14" Type="http://schemas.openxmlformats.org/officeDocument/2006/relationships/slideLayout" Target="../slideLayouts/slideLayout24.xml"/><Relationship Id="rId36" Type="http://schemas.openxmlformats.org/officeDocument/2006/relationships/slideLayout" Target="../slideLayouts/slideLayout46.xml"/><Relationship Id="rId17" Type="http://schemas.openxmlformats.org/officeDocument/2006/relationships/slideLayout" Target="../slideLayouts/slideLayout27.xml"/><Relationship Id="rId39" Type="http://schemas.openxmlformats.org/officeDocument/2006/relationships/theme" Target="../theme/theme4.xml"/><Relationship Id="rId16" Type="http://schemas.openxmlformats.org/officeDocument/2006/relationships/slideLayout" Target="../slideLayouts/slideLayout26.xml"/><Relationship Id="rId38" Type="http://schemas.openxmlformats.org/officeDocument/2006/relationships/slideLayout" Target="../slideLayouts/slideLayout48.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slideLayout" Target="../slideLayouts/slideLayout71.xml"/><Relationship Id="rId23" Type="http://schemas.openxmlformats.org/officeDocument/2006/relationships/slideLayout" Target="../slideLayouts/slideLayout70.xml"/><Relationship Id="rId1" Type="http://schemas.openxmlformats.org/officeDocument/2006/relationships/image" Target="../media/image4.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26" Type="http://schemas.openxmlformats.org/officeDocument/2006/relationships/slideLayout" Target="../slideLayouts/slideLayout73.xml"/><Relationship Id="rId25" Type="http://schemas.openxmlformats.org/officeDocument/2006/relationships/slideLayout" Target="../slideLayouts/slideLayout72.xml"/><Relationship Id="rId28" Type="http://schemas.openxmlformats.org/officeDocument/2006/relationships/slideLayout" Target="../slideLayouts/slideLayout75.xml"/><Relationship Id="rId27" Type="http://schemas.openxmlformats.org/officeDocument/2006/relationships/slideLayout" Target="../slideLayouts/slideLayout74.xml"/><Relationship Id="rId5" Type="http://schemas.openxmlformats.org/officeDocument/2006/relationships/slideLayout" Target="../slideLayouts/slideLayout52.xml"/><Relationship Id="rId6" Type="http://schemas.openxmlformats.org/officeDocument/2006/relationships/slideLayout" Target="../slideLayouts/slideLayout53.xml"/><Relationship Id="rId29" Type="http://schemas.openxmlformats.org/officeDocument/2006/relationships/slideLayout" Target="../slideLayouts/slideLayout76.xml"/><Relationship Id="rId7" Type="http://schemas.openxmlformats.org/officeDocument/2006/relationships/slideLayout" Target="../slideLayouts/slideLayout54.xml"/><Relationship Id="rId8" Type="http://schemas.openxmlformats.org/officeDocument/2006/relationships/slideLayout" Target="../slideLayouts/slideLayout55.xml"/><Relationship Id="rId31" Type="http://schemas.openxmlformats.org/officeDocument/2006/relationships/slideLayout" Target="../slideLayouts/slideLayout78.xml"/><Relationship Id="rId30" Type="http://schemas.openxmlformats.org/officeDocument/2006/relationships/slideLayout" Target="../slideLayouts/slideLayout77.xml"/><Relationship Id="rId11" Type="http://schemas.openxmlformats.org/officeDocument/2006/relationships/slideLayout" Target="../slideLayouts/slideLayout58.xml"/><Relationship Id="rId33" Type="http://schemas.openxmlformats.org/officeDocument/2006/relationships/slideLayout" Target="../slideLayouts/slideLayout80.xml"/><Relationship Id="rId10" Type="http://schemas.openxmlformats.org/officeDocument/2006/relationships/slideLayout" Target="../slideLayouts/slideLayout57.xml"/><Relationship Id="rId32" Type="http://schemas.openxmlformats.org/officeDocument/2006/relationships/slideLayout" Target="../slideLayouts/slideLayout79.xml"/><Relationship Id="rId13" Type="http://schemas.openxmlformats.org/officeDocument/2006/relationships/slideLayout" Target="../slideLayouts/slideLayout60.xml"/><Relationship Id="rId35" Type="http://schemas.openxmlformats.org/officeDocument/2006/relationships/theme" Target="../theme/theme2.xml"/><Relationship Id="rId12" Type="http://schemas.openxmlformats.org/officeDocument/2006/relationships/slideLayout" Target="../slideLayouts/slideLayout59.xml"/><Relationship Id="rId34" Type="http://schemas.openxmlformats.org/officeDocument/2006/relationships/slideLayout" Target="../slideLayouts/slideLayout81.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3" name="Google Shape;53;p13"/>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©2022 Databricks Inc. — All rights reserved</a:t>
            </a:r>
            <a:endParaRPr sz="800">
              <a:solidFill>
                <a:schemeClr val="accent5"/>
              </a:solidFill>
              <a:latin typeface="DM Sans"/>
              <a:ea typeface="DM Sans"/>
              <a:cs typeface="DM Sans"/>
              <a:sym typeface="DM Sans"/>
            </a:endParaRPr>
          </a:p>
        </p:txBody>
      </p:sp>
      <p:pic>
        <p:nvPicPr>
          <p:cNvPr id="54" name="Google Shape;54;p13"/>
          <p:cNvPicPr preferRelativeResize="0"/>
          <p:nvPr/>
        </p:nvPicPr>
        <p:blipFill>
          <a:blip r:embed="rId1">
            <a:alphaModFix/>
          </a:blip>
          <a:stretch>
            <a:fillRect/>
          </a:stretch>
        </p:blipFill>
        <p:spPr>
          <a:xfrm>
            <a:off x="8001000" y="4854977"/>
            <a:ext cx="140040" cy="140040"/>
          </a:xfrm>
          <a:prstGeom prst="rect">
            <a:avLst/>
          </a:prstGeom>
          <a:noFill/>
          <a:ln>
            <a:noFill/>
          </a:ln>
        </p:spPr>
      </p:pic>
      <p:sp>
        <p:nvSpPr>
          <p:cNvPr id="55" name="Google Shape;55;p13"/>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lvl="0" rtl="0" algn="r">
              <a:buNone/>
              <a:defRPr sz="800">
                <a:solidFill>
                  <a:schemeClr val="accent5"/>
                </a:solidFill>
                <a:latin typeface="DM Sans"/>
                <a:ea typeface="DM Sans"/>
                <a:cs typeface="DM Sans"/>
                <a:sym typeface="DM Sans"/>
              </a:defRPr>
            </a:lvl1pPr>
            <a:lvl2pPr lvl="1" rtl="0" algn="r">
              <a:buNone/>
              <a:defRPr sz="800">
                <a:solidFill>
                  <a:schemeClr val="accent5"/>
                </a:solidFill>
                <a:latin typeface="DM Sans"/>
                <a:ea typeface="DM Sans"/>
                <a:cs typeface="DM Sans"/>
                <a:sym typeface="DM Sans"/>
              </a:defRPr>
            </a:lvl2pPr>
            <a:lvl3pPr lvl="2" rtl="0" algn="r">
              <a:buNone/>
              <a:defRPr sz="800">
                <a:solidFill>
                  <a:schemeClr val="accent5"/>
                </a:solidFill>
                <a:latin typeface="DM Sans"/>
                <a:ea typeface="DM Sans"/>
                <a:cs typeface="DM Sans"/>
                <a:sym typeface="DM Sans"/>
              </a:defRPr>
            </a:lvl3pPr>
            <a:lvl4pPr lvl="3" rtl="0" algn="r">
              <a:buNone/>
              <a:defRPr sz="800">
                <a:solidFill>
                  <a:schemeClr val="accent5"/>
                </a:solidFill>
                <a:latin typeface="DM Sans"/>
                <a:ea typeface="DM Sans"/>
                <a:cs typeface="DM Sans"/>
                <a:sym typeface="DM Sans"/>
              </a:defRPr>
            </a:lvl4pPr>
            <a:lvl5pPr lvl="4" rtl="0" algn="r">
              <a:buNone/>
              <a:defRPr sz="800">
                <a:solidFill>
                  <a:schemeClr val="accent5"/>
                </a:solidFill>
                <a:latin typeface="DM Sans"/>
                <a:ea typeface="DM Sans"/>
                <a:cs typeface="DM Sans"/>
                <a:sym typeface="DM Sans"/>
              </a:defRPr>
            </a:lvl5pPr>
            <a:lvl6pPr lvl="5" rtl="0" algn="r">
              <a:buNone/>
              <a:defRPr sz="800">
                <a:solidFill>
                  <a:schemeClr val="accent5"/>
                </a:solidFill>
                <a:latin typeface="DM Sans"/>
                <a:ea typeface="DM Sans"/>
                <a:cs typeface="DM Sans"/>
                <a:sym typeface="DM Sans"/>
              </a:defRPr>
            </a:lvl6pPr>
            <a:lvl7pPr lvl="6" rtl="0" algn="r">
              <a:buNone/>
              <a:defRPr sz="800">
                <a:solidFill>
                  <a:schemeClr val="accent5"/>
                </a:solidFill>
                <a:latin typeface="DM Sans"/>
                <a:ea typeface="DM Sans"/>
                <a:cs typeface="DM Sans"/>
                <a:sym typeface="DM Sans"/>
              </a:defRPr>
            </a:lvl7pPr>
            <a:lvl8pPr lvl="7" rtl="0" algn="r">
              <a:buNone/>
              <a:defRPr sz="800">
                <a:solidFill>
                  <a:schemeClr val="accent5"/>
                </a:solidFill>
                <a:latin typeface="DM Sans"/>
                <a:ea typeface="DM Sans"/>
                <a:cs typeface="DM Sans"/>
                <a:sym typeface="DM Sans"/>
              </a:defRPr>
            </a:lvl8pPr>
            <a:lvl9pPr lvl="8" rtl="0"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5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44" name="Google Shape;344;p51"/>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45" name="Google Shape;345;p51"/>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©2022 Databricks Inc. — All rights reserved</a:t>
            </a:r>
            <a:endParaRPr sz="800">
              <a:solidFill>
                <a:schemeClr val="accent5"/>
              </a:solidFill>
              <a:latin typeface="DM Sans"/>
              <a:ea typeface="DM Sans"/>
              <a:cs typeface="DM Sans"/>
              <a:sym typeface="DM Sans"/>
            </a:endParaRPr>
          </a:p>
        </p:txBody>
      </p:sp>
      <p:pic>
        <p:nvPicPr>
          <p:cNvPr id="346" name="Google Shape;346;p51"/>
          <p:cNvPicPr preferRelativeResize="0"/>
          <p:nvPr/>
        </p:nvPicPr>
        <p:blipFill>
          <a:blip r:embed="rId1">
            <a:alphaModFix/>
          </a:blip>
          <a:stretch>
            <a:fillRect/>
          </a:stretch>
        </p:blipFill>
        <p:spPr>
          <a:xfrm>
            <a:off x="8001000" y="4854977"/>
            <a:ext cx="140040" cy="140040"/>
          </a:xfrm>
          <a:prstGeom prst="rect">
            <a:avLst/>
          </a:prstGeom>
          <a:noFill/>
          <a:ln>
            <a:noFill/>
          </a:ln>
        </p:spPr>
      </p:pic>
      <p:sp>
        <p:nvSpPr>
          <p:cNvPr id="347" name="Google Shape;347;p51"/>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lvl="0" rtl="0" algn="r">
              <a:buNone/>
              <a:defRPr sz="800">
                <a:solidFill>
                  <a:schemeClr val="accent5"/>
                </a:solidFill>
                <a:latin typeface="DM Sans"/>
                <a:ea typeface="DM Sans"/>
                <a:cs typeface="DM Sans"/>
                <a:sym typeface="DM Sans"/>
              </a:defRPr>
            </a:lvl1pPr>
            <a:lvl2pPr lvl="1" rtl="0" algn="r">
              <a:buNone/>
              <a:defRPr sz="800">
                <a:solidFill>
                  <a:schemeClr val="accent5"/>
                </a:solidFill>
                <a:latin typeface="DM Sans"/>
                <a:ea typeface="DM Sans"/>
                <a:cs typeface="DM Sans"/>
                <a:sym typeface="DM Sans"/>
              </a:defRPr>
            </a:lvl2pPr>
            <a:lvl3pPr lvl="2" rtl="0" algn="r">
              <a:buNone/>
              <a:defRPr sz="800">
                <a:solidFill>
                  <a:schemeClr val="accent5"/>
                </a:solidFill>
                <a:latin typeface="DM Sans"/>
                <a:ea typeface="DM Sans"/>
                <a:cs typeface="DM Sans"/>
                <a:sym typeface="DM Sans"/>
              </a:defRPr>
            </a:lvl3pPr>
            <a:lvl4pPr lvl="3" rtl="0" algn="r">
              <a:buNone/>
              <a:defRPr sz="800">
                <a:solidFill>
                  <a:schemeClr val="accent5"/>
                </a:solidFill>
                <a:latin typeface="DM Sans"/>
                <a:ea typeface="DM Sans"/>
                <a:cs typeface="DM Sans"/>
                <a:sym typeface="DM Sans"/>
              </a:defRPr>
            </a:lvl4pPr>
            <a:lvl5pPr lvl="4" rtl="0" algn="r">
              <a:buNone/>
              <a:defRPr sz="800">
                <a:solidFill>
                  <a:schemeClr val="accent5"/>
                </a:solidFill>
                <a:latin typeface="DM Sans"/>
                <a:ea typeface="DM Sans"/>
                <a:cs typeface="DM Sans"/>
                <a:sym typeface="DM Sans"/>
              </a:defRPr>
            </a:lvl5pPr>
            <a:lvl6pPr lvl="5" rtl="0" algn="r">
              <a:buNone/>
              <a:defRPr sz="800">
                <a:solidFill>
                  <a:schemeClr val="accent5"/>
                </a:solidFill>
                <a:latin typeface="DM Sans"/>
                <a:ea typeface="DM Sans"/>
                <a:cs typeface="DM Sans"/>
                <a:sym typeface="DM Sans"/>
              </a:defRPr>
            </a:lvl6pPr>
            <a:lvl7pPr lvl="6" rtl="0" algn="r">
              <a:buNone/>
              <a:defRPr sz="800">
                <a:solidFill>
                  <a:schemeClr val="accent5"/>
                </a:solidFill>
                <a:latin typeface="DM Sans"/>
                <a:ea typeface="DM Sans"/>
                <a:cs typeface="DM Sans"/>
                <a:sym typeface="DM Sans"/>
              </a:defRPr>
            </a:lvl7pPr>
            <a:lvl8pPr lvl="7" rtl="0" algn="r">
              <a:buNone/>
              <a:defRPr sz="800">
                <a:solidFill>
                  <a:schemeClr val="accent5"/>
                </a:solidFill>
                <a:latin typeface="DM Sans"/>
                <a:ea typeface="DM Sans"/>
                <a:cs typeface="DM Sans"/>
                <a:sym typeface="DM Sans"/>
              </a:defRPr>
            </a:lvl8pPr>
            <a:lvl9pPr lvl="8" rtl="0"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32.png"/><Relationship Id="rId5"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9.png"/><Relationship Id="rId5"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8.xml"/><Relationship Id="rId3" Type="http://schemas.openxmlformats.org/officeDocument/2006/relationships/hyperlink" Target="https://docs.google.com/spreadsheets/d/1A4kRxb5RrBPHnB4PNges8tY2iyGpUpDIJEQGjCTxgso/edit#gid=0" TargetMode="External"/><Relationship Id="rId4" Type="http://schemas.openxmlformats.org/officeDocument/2006/relationships/hyperlink" Target="https://docs.google.com/document/d/181EzUPK5kZQ2YrnLntLKQNjeVd1nC_QNp8KJu2Aahew/edit#heading=h.jfb3tb95cua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0.xml"/><Relationship Id="rId3" Type="http://schemas.openxmlformats.org/officeDocument/2006/relationships/hyperlink" Target="https://www.databricks.com/product/pricing/serverless-realtime-inferenc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xml"/><Relationship Id="rId3" Type="http://schemas.openxmlformats.org/officeDocument/2006/relationships/comments" Target="../comments/comment2.xml"/><Relationship Id="rId4" Type="http://schemas.openxmlformats.org/officeDocument/2006/relationships/hyperlink" Target="https://docs.google.com/spreadsheets/d/13AwJCc_W-fPwUOzzMddduqsX_OR468ao3HV7r7PgHpo/edit#gid=270792281"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6.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5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4.png"/><Relationship Id="rId9" Type="http://schemas.openxmlformats.org/officeDocument/2006/relationships/image" Target="../media/image44.png"/><Relationship Id="rId5" Type="http://schemas.openxmlformats.org/officeDocument/2006/relationships/image" Target="../media/image14.jpg"/><Relationship Id="rId6" Type="http://schemas.openxmlformats.org/officeDocument/2006/relationships/image" Target="../media/image16.png"/><Relationship Id="rId7" Type="http://schemas.openxmlformats.org/officeDocument/2006/relationships/image" Target="../media/image19.png"/><Relationship Id="rId8" Type="http://schemas.openxmlformats.org/officeDocument/2006/relationships/image" Target="../media/image53.png"/><Relationship Id="rId11" Type="http://schemas.openxmlformats.org/officeDocument/2006/relationships/image" Target="../media/image23.png"/><Relationship Id="rId10" Type="http://schemas.openxmlformats.org/officeDocument/2006/relationships/image" Target="../media/image15.png"/><Relationship Id="rId13" Type="http://schemas.openxmlformats.org/officeDocument/2006/relationships/image" Target="../media/image17.png"/><Relationship Id="rId12" Type="http://schemas.openxmlformats.org/officeDocument/2006/relationships/image" Target="../media/image25.pn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5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5"/>
          <p:cNvSpPr txBox="1"/>
          <p:nvPr>
            <p:ph type="ctrTitle"/>
          </p:nvPr>
        </p:nvSpPr>
        <p:spPr>
          <a:xfrm>
            <a:off x="571493" y="890231"/>
            <a:ext cx="4000500" cy="179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Serving</a:t>
            </a:r>
            <a:endParaRPr/>
          </a:p>
        </p:txBody>
      </p:sp>
      <p:sp>
        <p:nvSpPr>
          <p:cNvPr id="617" name="Google Shape;617;p85"/>
          <p:cNvSpPr txBox="1"/>
          <p:nvPr>
            <p:ph idx="1" type="subTitle"/>
          </p:nvPr>
        </p:nvSpPr>
        <p:spPr>
          <a:xfrm>
            <a:off x="571500" y="2876550"/>
            <a:ext cx="4628700" cy="918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Enablement</a:t>
            </a:r>
            <a:endParaRPr/>
          </a:p>
        </p:txBody>
      </p:sp>
      <p:sp>
        <p:nvSpPr>
          <p:cNvPr id="618" name="Google Shape;618;p8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9" name="Google Shape;619;p85"/>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a:t>ML Inference Team</a:t>
            </a:r>
            <a:br>
              <a:rPr lang="en"/>
            </a:br>
            <a:r>
              <a:rPr lang="en"/>
              <a:t>Sep 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94"/>
          <p:cNvSpPr txBox="1"/>
          <p:nvPr>
            <p:ph type="title"/>
          </p:nvPr>
        </p:nvSpPr>
        <p:spPr>
          <a:xfrm>
            <a:off x="307375" y="401700"/>
            <a:ext cx="85740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000">
                <a:latin typeface="DM Sans"/>
                <a:ea typeface="DM Sans"/>
                <a:cs typeface="DM Sans"/>
                <a:sym typeface="DM Sans"/>
              </a:rPr>
              <a:t>Operationalize models with unified governance and monitoring</a:t>
            </a:r>
            <a:endParaRPr b="1" sz="2000">
              <a:latin typeface="DM Sans"/>
              <a:ea typeface="DM Sans"/>
              <a:cs typeface="DM Sans"/>
              <a:sym typeface="DM Sans"/>
            </a:endParaRPr>
          </a:p>
        </p:txBody>
      </p:sp>
      <p:sp>
        <p:nvSpPr>
          <p:cNvPr id="723" name="Google Shape;723;p94"/>
          <p:cNvSpPr txBox="1"/>
          <p:nvPr>
            <p:ph idx="1" type="body"/>
          </p:nvPr>
        </p:nvSpPr>
        <p:spPr>
          <a:xfrm>
            <a:off x="311700" y="1152475"/>
            <a:ext cx="4207500" cy="29664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lang="en"/>
              <a:t>Models must be monitored for quality, debugging, and safety purposes. </a:t>
            </a:r>
            <a:endParaRPr/>
          </a:p>
          <a:p>
            <a:pPr indent="0" lvl="0" marL="0" rtl="0" algn="l">
              <a:lnSpc>
                <a:spcPct val="100000"/>
              </a:lnSpc>
              <a:spcBef>
                <a:spcPts val="2000"/>
              </a:spcBef>
              <a:spcAft>
                <a:spcPts val="0"/>
              </a:spcAft>
              <a:buNone/>
            </a:pPr>
            <a:r>
              <a:rPr b="1" lang="en">
                <a:solidFill>
                  <a:schemeClr val="dk2"/>
                </a:solidFill>
              </a:rPr>
              <a:t>Databricks Model Serving manages permissions, tracks usage limits, and ensures the quality of all model types.</a:t>
            </a:r>
            <a:endParaRPr b="1">
              <a:solidFill>
                <a:schemeClr val="dk2"/>
              </a:solidFill>
            </a:endParaRPr>
          </a:p>
          <a:p>
            <a:pPr indent="0" lvl="0" marL="0" rtl="0" algn="l">
              <a:spcBef>
                <a:spcPts val="2000"/>
              </a:spcBef>
              <a:spcAft>
                <a:spcPts val="0"/>
              </a:spcAft>
              <a:buNone/>
            </a:pPr>
            <a:r>
              <a:t/>
            </a:r>
            <a:endParaRPr sz="1100">
              <a:solidFill>
                <a:srgbClr val="000000"/>
              </a:solidFill>
              <a:latin typeface="Barlow"/>
              <a:ea typeface="Barlow"/>
              <a:cs typeface="Barlow"/>
              <a:sym typeface="Barlow"/>
            </a:endParaRPr>
          </a:p>
          <a:p>
            <a:pPr indent="0" lvl="0" marL="0" rtl="0" algn="l">
              <a:spcBef>
                <a:spcPts val="0"/>
              </a:spcBef>
              <a:spcAft>
                <a:spcPts val="0"/>
              </a:spcAft>
              <a:buNone/>
            </a:pPr>
            <a:r>
              <a:t/>
            </a:r>
            <a:endParaRPr b="1" i="1" sz="2100"/>
          </a:p>
          <a:p>
            <a:pPr indent="0" lvl="0" marL="0" rtl="0" algn="l">
              <a:lnSpc>
                <a:spcPct val="100000"/>
              </a:lnSpc>
              <a:spcBef>
                <a:spcPts val="1000"/>
              </a:spcBef>
              <a:spcAft>
                <a:spcPts val="1000"/>
              </a:spcAft>
              <a:buNone/>
            </a:pPr>
            <a:r>
              <a:t/>
            </a:r>
            <a:endParaRPr>
              <a:solidFill>
                <a:schemeClr val="dk2"/>
              </a:solidFill>
            </a:endParaRPr>
          </a:p>
        </p:txBody>
      </p:sp>
      <p:pic>
        <p:nvPicPr>
          <p:cNvPr id="724" name="Google Shape;724;p94"/>
          <p:cNvPicPr preferRelativeResize="0"/>
          <p:nvPr/>
        </p:nvPicPr>
        <p:blipFill>
          <a:blip r:embed="rId3">
            <a:alphaModFix/>
          </a:blip>
          <a:stretch>
            <a:fillRect/>
          </a:stretch>
        </p:blipFill>
        <p:spPr>
          <a:xfrm>
            <a:off x="4572000" y="1118938"/>
            <a:ext cx="4059125" cy="2905623"/>
          </a:xfrm>
          <a:prstGeom prst="rect">
            <a:avLst/>
          </a:prstGeom>
          <a:noFill/>
          <a:ln>
            <a:noFill/>
          </a:ln>
        </p:spPr>
      </p:pic>
      <p:sp>
        <p:nvSpPr>
          <p:cNvPr id="725" name="Google Shape;725;p94"/>
          <p:cNvSpPr/>
          <p:nvPr/>
        </p:nvSpPr>
        <p:spPr>
          <a:xfrm>
            <a:off x="365475" y="3639325"/>
            <a:ext cx="3952800" cy="1090200"/>
          </a:xfrm>
          <a:prstGeom prst="roundRect">
            <a:avLst>
              <a:gd fmla="val 16667" name="adj"/>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DM Sans"/>
                <a:ea typeface="DM Sans"/>
                <a:cs typeface="DM Sans"/>
                <a:sym typeface="DM Sans"/>
              </a:rPr>
              <a:t>Roadmap: 	  Pay-per-token &amp; </a:t>
            </a:r>
            <a:endParaRPr b="1">
              <a:solidFill>
                <a:schemeClr val="lt1"/>
              </a:solidFill>
              <a:latin typeface="DM Sans"/>
              <a:ea typeface="DM Sans"/>
              <a:cs typeface="DM Sans"/>
              <a:sym typeface="DM Sans"/>
            </a:endParaRPr>
          </a:p>
          <a:p>
            <a:pPr indent="0" lvl="0" marL="0" rtl="0" algn="l">
              <a:spcBef>
                <a:spcPts val="0"/>
              </a:spcBef>
              <a:spcAft>
                <a:spcPts val="0"/>
              </a:spcAft>
              <a:buNone/>
            </a:pPr>
            <a:r>
              <a:rPr b="1" lang="en">
                <a:solidFill>
                  <a:schemeClr val="lt1"/>
                </a:solidFill>
                <a:latin typeface="DM Sans"/>
                <a:ea typeface="DM Sans"/>
                <a:cs typeface="DM Sans"/>
                <a:sym typeface="DM Sans"/>
              </a:rPr>
              <a:t>                        External Models Support (Q1) </a:t>
            </a:r>
            <a:endParaRPr b="1">
              <a:solidFill>
                <a:schemeClr val="lt1"/>
              </a:solidFill>
              <a:latin typeface="DM Sans"/>
              <a:ea typeface="DM Sans"/>
              <a:cs typeface="DM Sans"/>
              <a:sym typeface="DM Sans"/>
            </a:endParaRPr>
          </a:p>
          <a:p>
            <a:pPr indent="0" lvl="0" marL="914400" rtl="0" algn="l">
              <a:spcBef>
                <a:spcPts val="0"/>
              </a:spcBef>
              <a:spcAft>
                <a:spcPts val="0"/>
              </a:spcAft>
              <a:buNone/>
            </a:pPr>
            <a:r>
              <a:rPr b="1" lang="en">
                <a:solidFill>
                  <a:schemeClr val="lt1"/>
                </a:solidFill>
                <a:latin typeface="DM Sans"/>
                <a:ea typeface="DM Sans"/>
                <a:cs typeface="DM Sans"/>
                <a:sym typeface="DM Sans"/>
              </a:rPr>
              <a:t>  Usage Tracking (Q1)</a:t>
            </a:r>
            <a:endParaRPr b="1">
              <a:solidFill>
                <a:schemeClr val="lt1"/>
              </a:solidFill>
              <a:latin typeface="DM Sans"/>
              <a:ea typeface="DM Sans"/>
              <a:cs typeface="DM Sans"/>
              <a:sym typeface="DM Sans"/>
            </a:endParaRPr>
          </a:p>
          <a:p>
            <a:pPr indent="0" lvl="0" marL="914400" rtl="0" algn="l">
              <a:spcBef>
                <a:spcPts val="0"/>
              </a:spcBef>
              <a:spcAft>
                <a:spcPts val="0"/>
              </a:spcAft>
              <a:buNone/>
            </a:pPr>
            <a:r>
              <a:rPr b="1" lang="en">
                <a:solidFill>
                  <a:schemeClr val="lt1"/>
                </a:solidFill>
                <a:latin typeface="DM Sans"/>
                <a:ea typeface="DM Sans"/>
                <a:cs typeface="DM Sans"/>
                <a:sym typeface="DM Sans"/>
              </a:rPr>
              <a:t>  One-click-monitoring (H1)</a:t>
            </a:r>
            <a:endParaRPr b="1">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95"/>
          <p:cNvSpPr txBox="1"/>
          <p:nvPr>
            <p:ph type="title"/>
          </p:nvPr>
        </p:nvSpPr>
        <p:spPr>
          <a:xfrm>
            <a:off x="410325" y="180875"/>
            <a:ext cx="8329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700"/>
              <a:t>Reduce Latency and Cost with Serverless Serving</a:t>
            </a:r>
            <a:endParaRPr sz="2700"/>
          </a:p>
        </p:txBody>
      </p:sp>
      <p:sp>
        <p:nvSpPr>
          <p:cNvPr id="731" name="Google Shape;731;p95"/>
          <p:cNvSpPr txBox="1"/>
          <p:nvPr>
            <p:ph idx="3" type="subTitle"/>
          </p:nvPr>
        </p:nvSpPr>
        <p:spPr>
          <a:xfrm>
            <a:off x="410324" y="942850"/>
            <a:ext cx="3769800" cy="482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solidFill>
                  <a:schemeClr val="accent1"/>
                </a:solidFill>
              </a:rPr>
              <a:t>Serve LLMs</a:t>
            </a:r>
            <a:r>
              <a:rPr lang="en">
                <a:solidFill>
                  <a:schemeClr val="accent1"/>
                </a:solidFill>
              </a:rPr>
              <a:t> with best-in-class latency and throughput with zero configuration.</a:t>
            </a:r>
            <a:endParaRPr>
              <a:solidFill>
                <a:schemeClr val="accent1"/>
              </a:solidFill>
            </a:endParaRPr>
          </a:p>
        </p:txBody>
      </p:sp>
      <p:sp>
        <p:nvSpPr>
          <p:cNvPr id="732" name="Google Shape;732;p95"/>
          <p:cNvSpPr txBox="1"/>
          <p:nvPr>
            <p:ph idx="4" type="subTitle"/>
          </p:nvPr>
        </p:nvSpPr>
        <p:spPr>
          <a:xfrm>
            <a:off x="4848250" y="920650"/>
            <a:ext cx="3891600" cy="484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solidFill>
                  <a:schemeClr val="accent1"/>
                </a:solidFill>
              </a:rPr>
              <a:t>Compute automatically scales up and down to meet traffic patterns</a:t>
            </a:r>
            <a:endParaRPr>
              <a:solidFill>
                <a:schemeClr val="accent1"/>
              </a:solidFill>
            </a:endParaRPr>
          </a:p>
        </p:txBody>
      </p:sp>
      <p:grpSp>
        <p:nvGrpSpPr>
          <p:cNvPr id="733" name="Google Shape;733;p95"/>
          <p:cNvGrpSpPr/>
          <p:nvPr/>
        </p:nvGrpSpPr>
        <p:grpSpPr>
          <a:xfrm>
            <a:off x="457994" y="1670949"/>
            <a:ext cx="3549780" cy="2271133"/>
            <a:chOff x="686550" y="1137500"/>
            <a:chExt cx="5256597" cy="3929975"/>
          </a:xfrm>
        </p:grpSpPr>
        <p:sp>
          <p:nvSpPr>
            <p:cNvPr id="734" name="Google Shape;734;p95"/>
            <p:cNvSpPr/>
            <p:nvPr/>
          </p:nvSpPr>
          <p:spPr>
            <a:xfrm>
              <a:off x="686550" y="1747214"/>
              <a:ext cx="1246200" cy="2919600"/>
            </a:xfrm>
            <a:prstGeom prst="rect">
              <a:avLst/>
            </a:prstGeom>
            <a:solidFill>
              <a:srgbClr val="003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735" name="Google Shape;735;p95"/>
            <p:cNvSpPr/>
            <p:nvPr/>
          </p:nvSpPr>
          <p:spPr>
            <a:xfrm>
              <a:off x="1932484" y="3816520"/>
              <a:ext cx="1128600" cy="850200"/>
            </a:xfrm>
            <a:prstGeom prst="rect">
              <a:avLst/>
            </a:prstGeom>
            <a:solidFill>
              <a:srgbClr val="FF4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736" name="Google Shape;736;p95"/>
            <p:cNvSpPr/>
            <p:nvPr/>
          </p:nvSpPr>
          <p:spPr>
            <a:xfrm>
              <a:off x="4696947" y="1137500"/>
              <a:ext cx="1246200" cy="3529200"/>
            </a:xfrm>
            <a:prstGeom prst="rect">
              <a:avLst/>
            </a:prstGeom>
            <a:solidFill>
              <a:srgbClr val="FF4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737" name="Google Shape;737;p95"/>
            <p:cNvSpPr/>
            <p:nvPr/>
          </p:nvSpPr>
          <p:spPr>
            <a:xfrm>
              <a:off x="3451013" y="3244015"/>
              <a:ext cx="1246200" cy="1422600"/>
            </a:xfrm>
            <a:prstGeom prst="rect">
              <a:avLst/>
            </a:prstGeom>
            <a:solidFill>
              <a:srgbClr val="003E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738" name="Google Shape;738;p95"/>
            <p:cNvSpPr txBox="1"/>
            <p:nvPr/>
          </p:nvSpPr>
          <p:spPr>
            <a:xfrm>
              <a:off x="1985779" y="4066856"/>
              <a:ext cx="1011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Barlow"/>
                  <a:ea typeface="Barlow"/>
                  <a:cs typeface="Barlow"/>
                  <a:sym typeface="Barlow"/>
                </a:rPr>
                <a:t>Optimized</a:t>
              </a:r>
              <a:endParaRPr b="1" sz="800">
                <a:solidFill>
                  <a:srgbClr val="FFFFFF"/>
                </a:solidFill>
                <a:latin typeface="Barlow"/>
                <a:ea typeface="Barlow"/>
                <a:cs typeface="Barlow"/>
                <a:sym typeface="Barlow"/>
              </a:endParaRPr>
            </a:p>
            <a:p>
              <a:pPr indent="0" lvl="0" marL="0" rtl="0" algn="ctr">
                <a:spcBef>
                  <a:spcPts val="0"/>
                </a:spcBef>
                <a:spcAft>
                  <a:spcPts val="0"/>
                </a:spcAft>
                <a:buNone/>
              </a:pPr>
              <a:r>
                <a:rPr b="1" lang="en" sz="800">
                  <a:solidFill>
                    <a:srgbClr val="FFFFFF"/>
                  </a:solidFill>
                  <a:latin typeface="Barlow"/>
                  <a:ea typeface="Barlow"/>
                  <a:cs typeface="Barlow"/>
                  <a:sym typeface="Barlow"/>
                </a:rPr>
                <a:t>Serving</a:t>
              </a:r>
              <a:endParaRPr b="1" sz="800">
                <a:solidFill>
                  <a:srgbClr val="FFFFFF"/>
                </a:solidFill>
                <a:latin typeface="Barlow"/>
                <a:ea typeface="Barlow"/>
                <a:cs typeface="Barlow"/>
                <a:sym typeface="Barlow"/>
              </a:endParaRPr>
            </a:p>
          </p:txBody>
        </p:sp>
        <p:sp>
          <p:nvSpPr>
            <p:cNvPr id="739" name="Google Shape;739;p95"/>
            <p:cNvSpPr txBox="1"/>
            <p:nvPr/>
          </p:nvSpPr>
          <p:spPr>
            <a:xfrm>
              <a:off x="1919280" y="2203336"/>
              <a:ext cx="12462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000000"/>
                  </a:solidFill>
                  <a:latin typeface="Barlow"/>
                  <a:ea typeface="Barlow"/>
                  <a:cs typeface="Barlow"/>
                  <a:sym typeface="Barlow"/>
                </a:rPr>
                <a:t>less-latency</a:t>
              </a:r>
              <a:endParaRPr b="1" sz="600">
                <a:solidFill>
                  <a:srgbClr val="000000"/>
                </a:solidFill>
                <a:latin typeface="Barlow"/>
                <a:ea typeface="Barlow"/>
                <a:cs typeface="Barlow"/>
                <a:sym typeface="Barlow"/>
              </a:endParaRPr>
            </a:p>
          </p:txBody>
        </p:sp>
        <p:sp>
          <p:nvSpPr>
            <p:cNvPr id="740" name="Google Shape;740;p95"/>
            <p:cNvSpPr txBox="1"/>
            <p:nvPr/>
          </p:nvSpPr>
          <p:spPr>
            <a:xfrm>
              <a:off x="3686016" y="4691275"/>
              <a:ext cx="20217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Barlow"/>
                  <a:ea typeface="Barlow"/>
                  <a:cs typeface="Barlow"/>
                  <a:sym typeface="Barlow"/>
                </a:rPr>
                <a:t>Tokens per second</a:t>
              </a:r>
              <a:endParaRPr b="1" sz="1100">
                <a:latin typeface="Barlow"/>
                <a:ea typeface="Barlow"/>
                <a:cs typeface="Barlow"/>
                <a:sym typeface="Barlow"/>
              </a:endParaRPr>
            </a:p>
          </p:txBody>
        </p:sp>
        <p:sp>
          <p:nvSpPr>
            <p:cNvPr id="741" name="Google Shape;741;p95"/>
            <p:cNvSpPr txBox="1"/>
            <p:nvPr/>
          </p:nvSpPr>
          <p:spPr>
            <a:xfrm>
              <a:off x="4803537" y="4052339"/>
              <a:ext cx="10110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Barlow"/>
                  <a:ea typeface="Barlow"/>
                  <a:cs typeface="Barlow"/>
                  <a:sym typeface="Barlow"/>
                </a:rPr>
                <a:t>Optimized</a:t>
              </a:r>
              <a:endParaRPr b="1" sz="800">
                <a:solidFill>
                  <a:srgbClr val="FFFFFF"/>
                </a:solidFill>
                <a:latin typeface="Barlow"/>
                <a:ea typeface="Barlow"/>
                <a:cs typeface="Barlow"/>
                <a:sym typeface="Barlow"/>
              </a:endParaRPr>
            </a:p>
            <a:p>
              <a:pPr indent="0" lvl="0" marL="0" rtl="0" algn="ctr">
                <a:spcBef>
                  <a:spcPts val="0"/>
                </a:spcBef>
                <a:spcAft>
                  <a:spcPts val="0"/>
                </a:spcAft>
                <a:buNone/>
              </a:pPr>
              <a:r>
                <a:rPr b="1" lang="en" sz="800">
                  <a:solidFill>
                    <a:srgbClr val="FFFFFF"/>
                  </a:solidFill>
                  <a:latin typeface="Barlow"/>
                  <a:ea typeface="Barlow"/>
                  <a:cs typeface="Barlow"/>
                  <a:sym typeface="Barlow"/>
                </a:rPr>
                <a:t>Serving</a:t>
              </a:r>
              <a:endParaRPr b="1" sz="800">
                <a:solidFill>
                  <a:srgbClr val="FFFFFF"/>
                </a:solidFill>
                <a:latin typeface="Barlow"/>
                <a:ea typeface="Barlow"/>
                <a:cs typeface="Barlow"/>
                <a:sym typeface="Barlow"/>
              </a:endParaRPr>
            </a:p>
          </p:txBody>
        </p:sp>
        <p:sp>
          <p:nvSpPr>
            <p:cNvPr id="742" name="Google Shape;742;p95"/>
            <p:cNvSpPr txBox="1"/>
            <p:nvPr/>
          </p:nvSpPr>
          <p:spPr>
            <a:xfrm>
              <a:off x="3579425" y="4153535"/>
              <a:ext cx="10110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Barlow"/>
                  <a:ea typeface="Barlow"/>
                  <a:cs typeface="Barlow"/>
                  <a:sym typeface="Barlow"/>
                </a:rPr>
                <a:t>Baseline</a:t>
              </a:r>
              <a:endParaRPr b="1" sz="800">
                <a:solidFill>
                  <a:srgbClr val="FFFFFF"/>
                </a:solidFill>
                <a:latin typeface="Barlow"/>
                <a:ea typeface="Barlow"/>
                <a:cs typeface="Barlow"/>
                <a:sym typeface="Barlow"/>
              </a:endParaRPr>
            </a:p>
          </p:txBody>
        </p:sp>
        <p:sp>
          <p:nvSpPr>
            <p:cNvPr id="743" name="Google Shape;743;p95"/>
            <p:cNvSpPr txBox="1"/>
            <p:nvPr/>
          </p:nvSpPr>
          <p:spPr>
            <a:xfrm>
              <a:off x="921553" y="4691275"/>
              <a:ext cx="20217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Barlow"/>
                  <a:ea typeface="Barlow"/>
                  <a:cs typeface="Barlow"/>
                  <a:sym typeface="Barlow"/>
                </a:rPr>
                <a:t>Token Latency</a:t>
              </a:r>
              <a:endParaRPr b="1" sz="1100">
                <a:latin typeface="Barlow"/>
                <a:ea typeface="Barlow"/>
                <a:cs typeface="Barlow"/>
                <a:sym typeface="Barlow"/>
              </a:endParaRPr>
            </a:p>
          </p:txBody>
        </p:sp>
        <p:sp>
          <p:nvSpPr>
            <p:cNvPr id="744" name="Google Shape;744;p95"/>
            <p:cNvSpPr/>
            <p:nvPr/>
          </p:nvSpPr>
          <p:spPr>
            <a:xfrm flipH="1" rot="10800000">
              <a:off x="2027639" y="2634159"/>
              <a:ext cx="820500" cy="410400"/>
            </a:xfrm>
            <a:prstGeom prst="triangle">
              <a:avLst>
                <a:gd fmla="val 50000" name="adj"/>
              </a:avLst>
            </a:prstGeom>
            <a:solidFill>
              <a:srgbClr val="FF4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745" name="Google Shape;745;p95"/>
            <p:cNvSpPr txBox="1"/>
            <p:nvPr/>
          </p:nvSpPr>
          <p:spPr>
            <a:xfrm>
              <a:off x="1934337" y="1772536"/>
              <a:ext cx="10110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4E36"/>
                  </a:solidFill>
                  <a:latin typeface="Barlow"/>
                  <a:ea typeface="Barlow"/>
                  <a:cs typeface="Barlow"/>
                  <a:sym typeface="Barlow"/>
                </a:rPr>
                <a:t>5x</a:t>
              </a:r>
              <a:endParaRPr b="1" sz="1800">
                <a:solidFill>
                  <a:srgbClr val="FF4E36"/>
                </a:solidFill>
                <a:latin typeface="Barlow"/>
                <a:ea typeface="Barlow"/>
                <a:cs typeface="Barlow"/>
                <a:sym typeface="Barlow"/>
              </a:endParaRPr>
            </a:p>
          </p:txBody>
        </p:sp>
        <p:sp>
          <p:nvSpPr>
            <p:cNvPr id="746" name="Google Shape;746;p95"/>
            <p:cNvSpPr txBox="1"/>
            <p:nvPr/>
          </p:nvSpPr>
          <p:spPr>
            <a:xfrm>
              <a:off x="804051" y="4153535"/>
              <a:ext cx="10110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Barlow"/>
                  <a:ea typeface="Barlow"/>
                  <a:cs typeface="Barlow"/>
                  <a:sym typeface="Barlow"/>
                </a:rPr>
                <a:t>Baseline</a:t>
              </a:r>
              <a:endParaRPr b="1" sz="800">
                <a:solidFill>
                  <a:srgbClr val="FFFFFF"/>
                </a:solidFill>
                <a:latin typeface="Barlow"/>
                <a:ea typeface="Barlow"/>
                <a:cs typeface="Barlow"/>
                <a:sym typeface="Barlow"/>
              </a:endParaRPr>
            </a:p>
          </p:txBody>
        </p:sp>
        <p:sp>
          <p:nvSpPr>
            <p:cNvPr id="747" name="Google Shape;747;p95"/>
            <p:cNvSpPr txBox="1"/>
            <p:nvPr/>
          </p:nvSpPr>
          <p:spPr>
            <a:xfrm>
              <a:off x="3467348" y="2203325"/>
              <a:ext cx="12873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000000"/>
                  </a:solidFill>
                  <a:latin typeface="Barlow"/>
                  <a:ea typeface="Barlow"/>
                  <a:cs typeface="Barlow"/>
                  <a:sym typeface="Barlow"/>
                </a:rPr>
                <a:t>more-throughput</a:t>
              </a:r>
              <a:endParaRPr b="1" sz="600">
                <a:solidFill>
                  <a:srgbClr val="000000"/>
                </a:solidFill>
                <a:latin typeface="Barlow"/>
                <a:ea typeface="Barlow"/>
                <a:cs typeface="Barlow"/>
                <a:sym typeface="Barlow"/>
              </a:endParaRPr>
            </a:p>
          </p:txBody>
        </p:sp>
        <p:sp>
          <p:nvSpPr>
            <p:cNvPr id="748" name="Google Shape;748;p95"/>
            <p:cNvSpPr/>
            <p:nvPr/>
          </p:nvSpPr>
          <p:spPr>
            <a:xfrm flipH="1">
              <a:off x="3616860" y="2634137"/>
              <a:ext cx="820500" cy="410400"/>
            </a:xfrm>
            <a:prstGeom prst="triangle">
              <a:avLst>
                <a:gd fmla="val 50000" name="adj"/>
              </a:avLst>
            </a:prstGeom>
            <a:solidFill>
              <a:srgbClr val="FF4E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749" name="Google Shape;749;p95"/>
            <p:cNvSpPr txBox="1"/>
            <p:nvPr/>
          </p:nvSpPr>
          <p:spPr>
            <a:xfrm>
              <a:off x="3523437" y="1772536"/>
              <a:ext cx="1011000" cy="3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4E36"/>
                  </a:solidFill>
                  <a:latin typeface="Barlow"/>
                  <a:ea typeface="Barlow"/>
                  <a:cs typeface="Barlow"/>
                  <a:sym typeface="Barlow"/>
                </a:rPr>
                <a:t>5</a:t>
              </a:r>
              <a:r>
                <a:rPr b="1" lang="en" sz="2200">
                  <a:solidFill>
                    <a:srgbClr val="FF4E36"/>
                  </a:solidFill>
                  <a:latin typeface="Barlow"/>
                  <a:ea typeface="Barlow"/>
                  <a:cs typeface="Barlow"/>
                  <a:sym typeface="Barlow"/>
                </a:rPr>
                <a:t>x</a:t>
              </a:r>
              <a:endParaRPr b="1" sz="2200">
                <a:solidFill>
                  <a:srgbClr val="FF4E36"/>
                </a:solidFill>
                <a:latin typeface="Barlow"/>
                <a:ea typeface="Barlow"/>
                <a:cs typeface="Barlow"/>
                <a:sym typeface="Barlow"/>
              </a:endParaRPr>
            </a:p>
          </p:txBody>
        </p:sp>
      </p:grpSp>
      <p:grpSp>
        <p:nvGrpSpPr>
          <p:cNvPr id="750" name="Google Shape;750;p95"/>
          <p:cNvGrpSpPr/>
          <p:nvPr/>
        </p:nvGrpSpPr>
        <p:grpSpPr>
          <a:xfrm>
            <a:off x="5100153" y="1670902"/>
            <a:ext cx="3434299" cy="2271082"/>
            <a:chOff x="4314849" y="1478589"/>
            <a:chExt cx="3657400" cy="2618867"/>
          </a:xfrm>
        </p:grpSpPr>
        <p:pic>
          <p:nvPicPr>
            <p:cNvPr id="751" name="Google Shape;751;p95"/>
            <p:cNvPicPr preferRelativeResize="0"/>
            <p:nvPr/>
          </p:nvPicPr>
          <p:blipFill>
            <a:blip r:embed="rId3">
              <a:alphaModFix/>
            </a:blip>
            <a:stretch>
              <a:fillRect/>
            </a:stretch>
          </p:blipFill>
          <p:spPr>
            <a:xfrm>
              <a:off x="4316056" y="1478589"/>
              <a:ext cx="3655554" cy="1685538"/>
            </a:xfrm>
            <a:prstGeom prst="rect">
              <a:avLst/>
            </a:prstGeom>
            <a:noFill/>
            <a:ln>
              <a:noFill/>
            </a:ln>
          </p:spPr>
        </p:pic>
        <p:grpSp>
          <p:nvGrpSpPr>
            <p:cNvPr id="752" name="Google Shape;752;p95"/>
            <p:cNvGrpSpPr/>
            <p:nvPr/>
          </p:nvGrpSpPr>
          <p:grpSpPr>
            <a:xfrm>
              <a:off x="4314849" y="3250549"/>
              <a:ext cx="3657400" cy="846907"/>
              <a:chOff x="4198775" y="2448575"/>
              <a:chExt cx="4443985" cy="1030050"/>
            </a:xfrm>
          </p:grpSpPr>
          <p:pic>
            <p:nvPicPr>
              <p:cNvPr id="753" name="Google Shape;753;p95"/>
              <p:cNvPicPr preferRelativeResize="0"/>
              <p:nvPr/>
            </p:nvPicPr>
            <p:blipFill>
              <a:blip r:embed="rId4">
                <a:alphaModFix/>
              </a:blip>
              <a:stretch>
                <a:fillRect/>
              </a:stretch>
            </p:blipFill>
            <p:spPr>
              <a:xfrm>
                <a:off x="4198775" y="2448575"/>
                <a:ext cx="4443985" cy="786956"/>
              </a:xfrm>
              <a:prstGeom prst="rect">
                <a:avLst/>
              </a:prstGeom>
              <a:noFill/>
              <a:ln>
                <a:noFill/>
              </a:ln>
            </p:spPr>
          </p:pic>
          <p:sp>
            <p:nvSpPr>
              <p:cNvPr id="754" name="Google Shape;754;p95"/>
              <p:cNvSpPr/>
              <p:nvPr/>
            </p:nvSpPr>
            <p:spPr>
              <a:xfrm rot="5400000">
                <a:off x="7546250" y="3177125"/>
                <a:ext cx="333000" cy="270000"/>
              </a:xfrm>
              <a:prstGeom prst="leftArrow">
                <a:avLst>
                  <a:gd fmla="val 50000" name="adj1"/>
                  <a:gd fmla="val 50000" name="adj2"/>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5" name="Google Shape;755;p95"/>
          <p:cNvSpPr/>
          <p:nvPr/>
        </p:nvSpPr>
        <p:spPr>
          <a:xfrm>
            <a:off x="365475" y="4108700"/>
            <a:ext cx="8169000" cy="696900"/>
          </a:xfrm>
          <a:prstGeom prst="roundRect">
            <a:avLst>
              <a:gd fmla="val 16667" name="adj"/>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DM Sans"/>
                <a:ea typeface="DM Sans"/>
                <a:cs typeface="DM Sans"/>
                <a:sym typeface="DM Sans"/>
              </a:rPr>
              <a:t>Roadmap: Improved latency (Q1), Faster autoscaling(Q1), Scale to zero (Q1) 	  </a:t>
            </a:r>
            <a:endParaRPr b="1">
              <a:solidFill>
                <a:schemeClr val="lt1"/>
              </a:solidFill>
              <a:latin typeface="DM Sans"/>
              <a:ea typeface="DM Sans"/>
              <a:cs typeface="DM Sans"/>
              <a:sym typeface="DM Sans"/>
            </a:endParaRPr>
          </a:p>
          <a:p>
            <a:pPr indent="0" lvl="0" marL="914400" rtl="0" algn="l">
              <a:spcBef>
                <a:spcPts val="0"/>
              </a:spcBef>
              <a:spcAft>
                <a:spcPts val="0"/>
              </a:spcAft>
              <a:buNone/>
            </a:pPr>
            <a:r>
              <a:rPr b="1" lang="en">
                <a:solidFill>
                  <a:schemeClr val="lt1"/>
                </a:solidFill>
                <a:latin typeface="DM Sans"/>
                <a:ea typeface="DM Sans"/>
                <a:cs typeface="DM Sans"/>
                <a:sym typeface="DM Sans"/>
              </a:rPr>
              <a:t>  </a:t>
            </a:r>
            <a:endParaRPr b="1">
              <a:solidFill>
                <a:schemeClr val="lt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6"/>
          <p:cNvSpPr txBox="1"/>
          <p:nvPr>
            <p:ph idx="1" type="body"/>
          </p:nvPr>
        </p:nvSpPr>
        <p:spPr>
          <a:xfrm>
            <a:off x="544275" y="882475"/>
            <a:ext cx="4114800" cy="35766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sz="1500">
                <a:solidFill>
                  <a:schemeClr val="dk2"/>
                </a:solidFill>
              </a:rPr>
              <a:t>Low Overhead Latency: </a:t>
            </a:r>
            <a:r>
              <a:rPr lang="en" sz="1500"/>
              <a:t>Serve models with low overhead latency (P50 of 10ms and P99 of 20ms) and at QPS greater than 100K+</a:t>
            </a:r>
            <a:endParaRPr sz="1500"/>
          </a:p>
          <a:p>
            <a:pPr indent="0" lvl="0" marL="0" rtl="0" algn="l">
              <a:spcBef>
                <a:spcPts val="800"/>
              </a:spcBef>
              <a:spcAft>
                <a:spcPts val="0"/>
              </a:spcAft>
              <a:buNone/>
            </a:pPr>
            <a:r>
              <a:rPr b="1" lang="en" sz="1500">
                <a:solidFill>
                  <a:schemeClr val="dk2"/>
                </a:solidFill>
              </a:rPr>
              <a:t>SLA-backed Availability</a:t>
            </a:r>
            <a:r>
              <a:rPr lang="en" sz="1500"/>
              <a:t> Highly available with SLA </a:t>
            </a:r>
            <a:r>
              <a:rPr lang="en" sz="1500"/>
              <a:t>guarantees</a:t>
            </a:r>
            <a:r>
              <a:rPr lang="en" sz="1500"/>
              <a:t> of 99.95, supported by dedicated on-call engineering teams</a:t>
            </a:r>
            <a:endParaRPr sz="1500"/>
          </a:p>
          <a:p>
            <a:pPr indent="0" lvl="0" marL="0" rtl="0" algn="l">
              <a:spcBef>
                <a:spcPts val="800"/>
              </a:spcBef>
              <a:spcAft>
                <a:spcPts val="0"/>
              </a:spcAft>
              <a:buNone/>
            </a:pPr>
            <a:r>
              <a:rPr b="1" lang="en" sz="1500">
                <a:solidFill>
                  <a:schemeClr val="dk2"/>
                </a:solidFill>
              </a:rPr>
              <a:t>Secure Deployment</a:t>
            </a:r>
            <a:r>
              <a:rPr b="1" lang="en" sz="1500">
                <a:solidFill>
                  <a:schemeClr val="dk2"/>
                </a:solidFill>
              </a:rPr>
              <a:t>:</a:t>
            </a:r>
            <a:r>
              <a:rPr lang="en" sz="1500"/>
              <a:t> Serve models on dedicated compute in an isolated network with multiple layers of security controls and strict compliance.</a:t>
            </a:r>
            <a:endParaRPr sz="1500"/>
          </a:p>
          <a:p>
            <a:pPr indent="0" lvl="0" marL="0" rtl="0" algn="l">
              <a:spcBef>
                <a:spcPts val="800"/>
              </a:spcBef>
              <a:spcAft>
                <a:spcPts val="0"/>
              </a:spcAft>
              <a:buNone/>
            </a:pPr>
            <a:r>
              <a:t/>
            </a:r>
            <a:endParaRPr sz="1700"/>
          </a:p>
        </p:txBody>
      </p:sp>
      <p:sp>
        <p:nvSpPr>
          <p:cNvPr id="761" name="Google Shape;761;p96"/>
          <p:cNvSpPr txBox="1"/>
          <p:nvPr>
            <p:ph idx="4294967295" type="title"/>
          </p:nvPr>
        </p:nvSpPr>
        <p:spPr>
          <a:xfrm>
            <a:off x="562074"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700"/>
              <a:t>Highly</a:t>
            </a:r>
            <a:r>
              <a:rPr lang="en" sz="2700"/>
              <a:t> </a:t>
            </a:r>
            <a:r>
              <a:rPr lang="en" sz="2700"/>
              <a:t>Available</a:t>
            </a:r>
            <a:r>
              <a:rPr lang="en" sz="2700"/>
              <a:t> and Secure Serving</a:t>
            </a:r>
            <a:endParaRPr sz="2700"/>
          </a:p>
        </p:txBody>
      </p:sp>
      <p:pic>
        <p:nvPicPr>
          <p:cNvPr id="762" name="Google Shape;762;p96"/>
          <p:cNvPicPr preferRelativeResize="0"/>
          <p:nvPr/>
        </p:nvPicPr>
        <p:blipFill>
          <a:blip r:embed="rId3">
            <a:alphaModFix/>
          </a:blip>
          <a:stretch>
            <a:fillRect/>
          </a:stretch>
        </p:blipFill>
        <p:spPr>
          <a:xfrm>
            <a:off x="4770750" y="882475"/>
            <a:ext cx="3983099" cy="3115274"/>
          </a:xfrm>
          <a:prstGeom prst="rect">
            <a:avLst/>
          </a:prstGeom>
          <a:noFill/>
          <a:ln>
            <a:noFill/>
          </a:ln>
        </p:spPr>
      </p:pic>
      <p:sp>
        <p:nvSpPr>
          <p:cNvPr id="763" name="Google Shape;763;p96"/>
          <p:cNvSpPr/>
          <p:nvPr/>
        </p:nvSpPr>
        <p:spPr>
          <a:xfrm>
            <a:off x="517875" y="3791725"/>
            <a:ext cx="4054200" cy="956700"/>
          </a:xfrm>
          <a:prstGeom prst="roundRect">
            <a:avLst>
              <a:gd fmla="val 16667" name="adj"/>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DM Sans"/>
                <a:ea typeface="DM Sans"/>
                <a:cs typeface="DM Sans"/>
                <a:sym typeface="DM Sans"/>
              </a:rPr>
              <a:t>Roadmap: 	  HIPAA Compliance (Q1)</a:t>
            </a:r>
            <a:endParaRPr b="1">
              <a:solidFill>
                <a:schemeClr val="lt1"/>
              </a:solidFill>
              <a:latin typeface="DM Sans"/>
              <a:ea typeface="DM Sans"/>
              <a:cs typeface="DM Sans"/>
              <a:sym typeface="DM Sans"/>
            </a:endParaRPr>
          </a:p>
          <a:p>
            <a:pPr indent="0" lvl="0" marL="914400" rtl="0" algn="l">
              <a:spcBef>
                <a:spcPts val="0"/>
              </a:spcBef>
              <a:spcAft>
                <a:spcPts val="0"/>
              </a:spcAft>
              <a:buNone/>
            </a:pPr>
            <a:r>
              <a:rPr b="1" lang="en">
                <a:solidFill>
                  <a:schemeClr val="lt1"/>
                </a:solidFill>
                <a:latin typeface="DM Sans"/>
                <a:ea typeface="DM Sans"/>
                <a:cs typeface="DM Sans"/>
                <a:sym typeface="DM Sans"/>
              </a:rPr>
              <a:t>  100k+ QPS Support (H1)</a:t>
            </a:r>
            <a:endParaRPr b="1">
              <a:solidFill>
                <a:schemeClr val="lt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97"/>
          <p:cNvSpPr/>
          <p:nvPr/>
        </p:nvSpPr>
        <p:spPr>
          <a:xfrm>
            <a:off x="311700" y="3686625"/>
            <a:ext cx="8520600" cy="870600"/>
          </a:xfrm>
          <a:prstGeom prst="rect">
            <a:avLst/>
          </a:prstGeom>
          <a:solidFill>
            <a:srgbClr val="EDEFE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p>
        </p:txBody>
      </p:sp>
      <p:sp>
        <p:nvSpPr>
          <p:cNvPr id="769" name="Google Shape;769;p97"/>
          <p:cNvSpPr/>
          <p:nvPr/>
        </p:nvSpPr>
        <p:spPr>
          <a:xfrm>
            <a:off x="311700" y="1390650"/>
            <a:ext cx="8520600" cy="1886100"/>
          </a:xfrm>
          <a:prstGeom prst="rect">
            <a:avLst/>
          </a:prstGeom>
          <a:solidFill>
            <a:srgbClr val="325C6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highlight>
                <a:srgbClr val="325C69"/>
              </a:highlight>
            </a:endParaRPr>
          </a:p>
        </p:txBody>
      </p:sp>
      <p:sp>
        <p:nvSpPr>
          <p:cNvPr id="770" name="Google Shape;770;p97"/>
          <p:cNvSpPr/>
          <p:nvPr/>
        </p:nvSpPr>
        <p:spPr>
          <a:xfrm>
            <a:off x="6795875" y="2300475"/>
            <a:ext cx="1422300" cy="396300"/>
          </a:xfrm>
          <a:prstGeom prst="rect">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Model Serving</a:t>
            </a:r>
            <a:endParaRPr b="1" sz="1000">
              <a:solidFill>
                <a:schemeClr val="lt1"/>
              </a:solidFill>
            </a:endParaRPr>
          </a:p>
        </p:txBody>
      </p:sp>
      <p:cxnSp>
        <p:nvCxnSpPr>
          <p:cNvPr id="771" name="Google Shape;771;p97"/>
          <p:cNvCxnSpPr>
            <a:stCxn id="772" idx="3"/>
          </p:cNvCxnSpPr>
          <p:nvPr/>
        </p:nvCxnSpPr>
        <p:spPr>
          <a:xfrm rot="-5400000">
            <a:off x="4372050" y="-341562"/>
            <a:ext cx="21300" cy="6250800"/>
          </a:xfrm>
          <a:prstGeom prst="bentConnector4">
            <a:avLst>
              <a:gd fmla="val -1428756" name="adj1"/>
              <a:gd fmla="val 100153" name="adj2"/>
            </a:avLst>
          </a:prstGeom>
          <a:noFill/>
          <a:ln cap="flat" cmpd="sng" w="28575">
            <a:solidFill>
              <a:schemeClr val="lt1"/>
            </a:solidFill>
            <a:prstDash val="solid"/>
            <a:round/>
            <a:headEnd len="med" w="med" type="none"/>
            <a:tailEnd len="med" w="med" type="stealth"/>
          </a:ln>
        </p:spPr>
      </p:cxnSp>
      <p:sp>
        <p:nvSpPr>
          <p:cNvPr id="773" name="Google Shape;773;p97"/>
          <p:cNvSpPr/>
          <p:nvPr/>
        </p:nvSpPr>
        <p:spPr>
          <a:xfrm>
            <a:off x="4571988" y="1683838"/>
            <a:ext cx="1371600" cy="360900"/>
          </a:xfrm>
          <a:prstGeom prst="rect">
            <a:avLst/>
          </a:prstGeom>
          <a:solidFill>
            <a:srgbClr val="0087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rPr>
              <a:t>Monitoring</a:t>
            </a:r>
            <a:endParaRPr b="1" sz="1000">
              <a:solidFill>
                <a:schemeClr val="lt1"/>
              </a:solidFill>
            </a:endParaRPr>
          </a:p>
        </p:txBody>
      </p:sp>
      <p:cxnSp>
        <p:nvCxnSpPr>
          <p:cNvPr id="774" name="Google Shape;774;p97"/>
          <p:cNvCxnSpPr>
            <a:stCxn id="770" idx="0"/>
            <a:endCxn id="773" idx="3"/>
          </p:cNvCxnSpPr>
          <p:nvPr/>
        </p:nvCxnSpPr>
        <p:spPr>
          <a:xfrm flipH="1" rot="5400000">
            <a:off x="6507275" y="1300725"/>
            <a:ext cx="436200" cy="1563300"/>
          </a:xfrm>
          <a:prstGeom prst="bentConnector2">
            <a:avLst/>
          </a:prstGeom>
          <a:noFill/>
          <a:ln cap="flat" cmpd="sng" w="28575">
            <a:solidFill>
              <a:schemeClr val="lt1"/>
            </a:solidFill>
            <a:prstDash val="dash"/>
            <a:round/>
            <a:headEnd len="med" w="med" type="none"/>
            <a:tailEnd len="med" w="med" type="stealth"/>
          </a:ln>
        </p:spPr>
      </p:cxnSp>
      <p:sp>
        <p:nvSpPr>
          <p:cNvPr id="775" name="Google Shape;775;p97"/>
          <p:cNvSpPr/>
          <p:nvPr/>
        </p:nvSpPr>
        <p:spPr>
          <a:xfrm>
            <a:off x="4543150" y="2300475"/>
            <a:ext cx="1516500" cy="396300"/>
          </a:xfrm>
          <a:prstGeom prst="rect">
            <a:avLst/>
          </a:prstGeom>
          <a:solidFill>
            <a:srgbClr val="0087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DM Sans"/>
                <a:ea typeface="DM Sans"/>
                <a:cs typeface="DM Sans"/>
                <a:sym typeface="DM Sans"/>
              </a:rPr>
              <a:t>Evaluation &amp; Deployment </a:t>
            </a:r>
            <a:endParaRPr b="1" sz="900">
              <a:solidFill>
                <a:schemeClr val="lt1"/>
              </a:solidFill>
              <a:latin typeface="DM Sans"/>
              <a:ea typeface="DM Sans"/>
              <a:cs typeface="DM Sans"/>
              <a:sym typeface="DM Sans"/>
            </a:endParaRPr>
          </a:p>
        </p:txBody>
      </p:sp>
      <p:sp>
        <p:nvSpPr>
          <p:cNvPr id="776" name="Google Shape;776;p97"/>
          <p:cNvSpPr/>
          <p:nvPr/>
        </p:nvSpPr>
        <p:spPr>
          <a:xfrm>
            <a:off x="2439925" y="2300775"/>
            <a:ext cx="1485000" cy="396300"/>
          </a:xfrm>
          <a:prstGeom prst="rect">
            <a:avLst/>
          </a:prstGeom>
          <a:solidFill>
            <a:srgbClr val="0087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DM Sans"/>
                <a:ea typeface="DM Sans"/>
                <a:cs typeface="DM Sans"/>
                <a:sym typeface="DM Sans"/>
              </a:rPr>
              <a:t>Retraining or Fine-Tuning</a:t>
            </a:r>
            <a:endParaRPr b="1" sz="1000">
              <a:solidFill>
                <a:schemeClr val="lt1"/>
              </a:solidFill>
              <a:latin typeface="DM Sans"/>
              <a:ea typeface="DM Sans"/>
              <a:cs typeface="DM Sans"/>
              <a:sym typeface="DM Sans"/>
            </a:endParaRPr>
          </a:p>
        </p:txBody>
      </p:sp>
      <p:cxnSp>
        <p:nvCxnSpPr>
          <p:cNvPr id="777" name="Google Shape;777;p97"/>
          <p:cNvCxnSpPr>
            <a:stCxn id="775" idx="3"/>
            <a:endCxn id="770" idx="1"/>
          </p:cNvCxnSpPr>
          <p:nvPr/>
        </p:nvCxnSpPr>
        <p:spPr>
          <a:xfrm>
            <a:off x="6059650" y="2498625"/>
            <a:ext cx="736200" cy="600"/>
          </a:xfrm>
          <a:prstGeom prst="bentConnector3">
            <a:avLst>
              <a:gd fmla="val 50002" name="adj1"/>
            </a:avLst>
          </a:prstGeom>
          <a:noFill/>
          <a:ln cap="flat" cmpd="sng" w="28575">
            <a:solidFill>
              <a:schemeClr val="lt1"/>
            </a:solidFill>
            <a:prstDash val="solid"/>
            <a:round/>
            <a:headEnd len="med" w="med" type="none"/>
            <a:tailEnd len="med" w="med" type="stealth"/>
          </a:ln>
        </p:spPr>
      </p:cxnSp>
      <p:cxnSp>
        <p:nvCxnSpPr>
          <p:cNvPr id="778" name="Google Shape;778;p97"/>
          <p:cNvCxnSpPr>
            <a:stCxn id="773" idx="1"/>
            <a:endCxn id="776" idx="0"/>
          </p:cNvCxnSpPr>
          <p:nvPr/>
        </p:nvCxnSpPr>
        <p:spPr>
          <a:xfrm flipH="1">
            <a:off x="3182388" y="1864288"/>
            <a:ext cx="1389600" cy="436500"/>
          </a:xfrm>
          <a:prstGeom prst="bentConnector2">
            <a:avLst/>
          </a:prstGeom>
          <a:noFill/>
          <a:ln cap="flat" cmpd="sng" w="28575">
            <a:solidFill>
              <a:schemeClr val="lt1"/>
            </a:solidFill>
            <a:prstDash val="dash"/>
            <a:round/>
            <a:headEnd len="med" w="med" type="none"/>
            <a:tailEnd len="med" w="med" type="stealth"/>
          </a:ln>
        </p:spPr>
      </p:cxnSp>
      <p:cxnSp>
        <p:nvCxnSpPr>
          <p:cNvPr id="779" name="Google Shape;779;p97"/>
          <p:cNvCxnSpPr>
            <a:stCxn id="776" idx="1"/>
            <a:endCxn id="772" idx="4"/>
          </p:cNvCxnSpPr>
          <p:nvPr/>
        </p:nvCxnSpPr>
        <p:spPr>
          <a:xfrm rot="10800000">
            <a:off x="1515025" y="2487825"/>
            <a:ext cx="924900" cy="11100"/>
          </a:xfrm>
          <a:prstGeom prst="bentConnector3">
            <a:avLst>
              <a:gd fmla="val 49994" name="adj1"/>
            </a:avLst>
          </a:prstGeom>
          <a:noFill/>
          <a:ln cap="flat" cmpd="sng" w="28575">
            <a:solidFill>
              <a:schemeClr val="lt1"/>
            </a:solidFill>
            <a:prstDash val="solid"/>
            <a:round/>
            <a:headEnd len="med" w="med" type="stealth"/>
            <a:tailEnd len="med" w="med" type="none"/>
          </a:ln>
        </p:spPr>
      </p:cxnSp>
      <p:sp>
        <p:nvSpPr>
          <p:cNvPr id="780" name="Google Shape;780;p97"/>
          <p:cNvSpPr txBox="1"/>
          <p:nvPr/>
        </p:nvSpPr>
        <p:spPr>
          <a:xfrm>
            <a:off x="599700" y="1772400"/>
            <a:ext cx="1203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rPr>
              <a:t>Feature &amp; Vector </a:t>
            </a:r>
            <a:endParaRPr b="1" sz="1000">
              <a:solidFill>
                <a:schemeClr val="lt1"/>
              </a:solidFill>
            </a:endParaRPr>
          </a:p>
          <a:p>
            <a:pPr indent="0" lvl="0" marL="0" rtl="0" algn="ctr">
              <a:spcBef>
                <a:spcPts val="0"/>
              </a:spcBef>
              <a:spcAft>
                <a:spcPts val="0"/>
              </a:spcAft>
              <a:buNone/>
            </a:pPr>
            <a:r>
              <a:rPr b="1" lang="en" sz="1000">
                <a:solidFill>
                  <a:schemeClr val="lt1"/>
                </a:solidFill>
              </a:rPr>
              <a:t>Store</a:t>
            </a:r>
            <a:endParaRPr b="1" sz="1000">
              <a:solidFill>
                <a:schemeClr val="lt1"/>
              </a:solidFill>
            </a:endParaRPr>
          </a:p>
        </p:txBody>
      </p:sp>
      <p:cxnSp>
        <p:nvCxnSpPr>
          <p:cNvPr id="781" name="Google Shape;781;p97"/>
          <p:cNvCxnSpPr>
            <a:stCxn id="776" idx="3"/>
            <a:endCxn id="775" idx="1"/>
          </p:cNvCxnSpPr>
          <p:nvPr/>
        </p:nvCxnSpPr>
        <p:spPr>
          <a:xfrm>
            <a:off x="3924925" y="2498925"/>
            <a:ext cx="618300" cy="600"/>
          </a:xfrm>
          <a:prstGeom prst="bentConnector3">
            <a:avLst>
              <a:gd fmla="val 49994" name="adj1"/>
            </a:avLst>
          </a:prstGeom>
          <a:noFill/>
          <a:ln cap="flat" cmpd="sng" w="28575">
            <a:solidFill>
              <a:schemeClr val="lt1"/>
            </a:solidFill>
            <a:prstDash val="solid"/>
            <a:round/>
            <a:headEnd len="med" w="med" type="none"/>
            <a:tailEnd len="med" w="med" type="stealth"/>
          </a:ln>
        </p:spPr>
      </p:cxnSp>
      <p:sp>
        <p:nvSpPr>
          <p:cNvPr id="782" name="Google Shape;782;p97"/>
          <p:cNvSpPr/>
          <p:nvPr/>
        </p:nvSpPr>
        <p:spPr>
          <a:xfrm>
            <a:off x="311700" y="3204875"/>
            <a:ext cx="8520600" cy="492600"/>
          </a:xfrm>
          <a:prstGeom prst="rect">
            <a:avLst/>
          </a:prstGeom>
          <a:solidFill>
            <a:srgbClr val="698D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DM Sans"/>
                <a:ea typeface="DM Sans"/>
                <a:cs typeface="DM Sans"/>
                <a:sym typeface="DM Sans"/>
              </a:rPr>
              <a:t>Unity Catalog</a:t>
            </a:r>
            <a:endParaRPr b="1">
              <a:solidFill>
                <a:schemeClr val="lt1"/>
              </a:solidFill>
              <a:latin typeface="DM Sans"/>
              <a:ea typeface="DM Sans"/>
              <a:cs typeface="DM Sans"/>
              <a:sym typeface="DM Sans"/>
            </a:endParaRPr>
          </a:p>
          <a:p>
            <a:pPr indent="0" lvl="0" marL="0" rtl="0" algn="ctr">
              <a:spcBef>
                <a:spcPts val="0"/>
              </a:spcBef>
              <a:spcAft>
                <a:spcPts val="0"/>
              </a:spcAft>
              <a:buNone/>
            </a:pPr>
            <a:r>
              <a:rPr b="1" lang="en" sz="1200">
                <a:solidFill>
                  <a:schemeClr val="lt1"/>
                </a:solidFill>
                <a:latin typeface="DM Sans"/>
                <a:ea typeface="DM Sans"/>
                <a:cs typeface="DM Sans"/>
                <a:sym typeface="DM Sans"/>
              </a:rPr>
              <a:t>Govern all data and ML assets</a:t>
            </a:r>
            <a:endParaRPr b="1" sz="1200">
              <a:solidFill>
                <a:schemeClr val="lt1"/>
              </a:solidFill>
              <a:latin typeface="DM Sans"/>
              <a:ea typeface="DM Sans"/>
              <a:cs typeface="DM Sans"/>
              <a:sym typeface="DM Sans"/>
            </a:endParaRPr>
          </a:p>
        </p:txBody>
      </p:sp>
      <p:grpSp>
        <p:nvGrpSpPr>
          <p:cNvPr id="783" name="Google Shape;783;p97"/>
          <p:cNvGrpSpPr/>
          <p:nvPr/>
        </p:nvGrpSpPr>
        <p:grpSpPr>
          <a:xfrm>
            <a:off x="2446090" y="3728637"/>
            <a:ext cx="4251808" cy="794379"/>
            <a:chOff x="1004100" y="5181600"/>
            <a:chExt cx="4381500" cy="850149"/>
          </a:xfrm>
        </p:grpSpPr>
        <p:grpSp>
          <p:nvGrpSpPr>
            <p:cNvPr id="784" name="Google Shape;784;p97"/>
            <p:cNvGrpSpPr/>
            <p:nvPr/>
          </p:nvGrpSpPr>
          <p:grpSpPr>
            <a:xfrm>
              <a:off x="1239439" y="5681797"/>
              <a:ext cx="3897081" cy="349951"/>
              <a:chOff x="11579225" y="6138762"/>
              <a:chExt cx="4627813" cy="415570"/>
            </a:xfrm>
          </p:grpSpPr>
          <p:pic>
            <p:nvPicPr>
              <p:cNvPr descr="A picture containing flower&#10;&#10;Description automatically generated" id="785" name="Google Shape;785;p97"/>
              <p:cNvPicPr preferRelativeResize="0"/>
              <p:nvPr/>
            </p:nvPicPr>
            <p:blipFill rotWithShape="1">
              <a:blip r:embed="rId3">
                <a:alphaModFix/>
              </a:blip>
              <a:srcRect b="0" l="0" r="0" t="0"/>
              <a:stretch/>
            </p:blipFill>
            <p:spPr>
              <a:xfrm>
                <a:off x="13603976" y="6158608"/>
                <a:ext cx="661605" cy="395724"/>
              </a:xfrm>
              <a:prstGeom prst="rect">
                <a:avLst/>
              </a:prstGeom>
              <a:noFill/>
              <a:ln>
                <a:noFill/>
              </a:ln>
            </p:spPr>
          </p:pic>
          <p:pic>
            <p:nvPicPr>
              <p:cNvPr descr="A picture containing drawing, food&#10;&#10;Description automatically generated" id="786" name="Google Shape;786;p97"/>
              <p:cNvPicPr preferRelativeResize="0"/>
              <p:nvPr/>
            </p:nvPicPr>
            <p:blipFill rotWithShape="1">
              <a:blip r:embed="rId4">
                <a:alphaModFix/>
              </a:blip>
              <a:srcRect b="0" l="0" r="0" t="0"/>
              <a:stretch/>
            </p:blipFill>
            <p:spPr>
              <a:xfrm>
                <a:off x="11579225" y="6147760"/>
                <a:ext cx="1564158" cy="223739"/>
              </a:xfrm>
              <a:prstGeom prst="rect">
                <a:avLst/>
              </a:prstGeom>
              <a:noFill/>
              <a:ln>
                <a:noFill/>
              </a:ln>
            </p:spPr>
          </p:pic>
          <p:pic>
            <p:nvPicPr>
              <p:cNvPr id="787" name="Google Shape;787;p97"/>
              <p:cNvPicPr preferRelativeResize="0"/>
              <p:nvPr/>
            </p:nvPicPr>
            <p:blipFill rotWithShape="1">
              <a:blip r:embed="rId5">
                <a:alphaModFix/>
              </a:blip>
              <a:srcRect b="0" l="0" r="0" t="0"/>
              <a:stretch/>
            </p:blipFill>
            <p:spPr>
              <a:xfrm>
                <a:off x="14834458" y="6138762"/>
                <a:ext cx="1372580" cy="241734"/>
              </a:xfrm>
              <a:prstGeom prst="rect">
                <a:avLst/>
              </a:prstGeom>
              <a:noFill/>
              <a:ln>
                <a:noFill/>
              </a:ln>
            </p:spPr>
          </p:pic>
        </p:grpSp>
        <p:sp>
          <p:nvSpPr>
            <p:cNvPr id="788" name="Google Shape;788;p97"/>
            <p:cNvSpPr txBox="1"/>
            <p:nvPr/>
          </p:nvSpPr>
          <p:spPr>
            <a:xfrm>
              <a:off x="1004100" y="5380200"/>
              <a:ext cx="4381500" cy="276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lang="en" sz="1200">
                  <a:solidFill>
                    <a:srgbClr val="1B3139"/>
                  </a:solidFill>
                  <a:latin typeface="DM Sans Medium"/>
                  <a:ea typeface="DM Sans Medium"/>
                  <a:cs typeface="DM Sans Medium"/>
                  <a:sym typeface="DM Sans Medium"/>
                </a:rPr>
                <a:t>All s</a:t>
              </a:r>
              <a:r>
                <a:rPr b="0" i="0" lang="en" sz="1200" u="none" cap="none" strike="noStrike">
                  <a:solidFill>
                    <a:srgbClr val="1B3139"/>
                  </a:solidFill>
                  <a:latin typeface="DM Sans Medium"/>
                  <a:ea typeface="DM Sans Medium"/>
                  <a:cs typeface="DM Sans Medium"/>
                  <a:sym typeface="DM Sans Medium"/>
                </a:rPr>
                <a:t>tructured and unstructured data</a:t>
              </a:r>
              <a:endParaRPr b="0" i="0" sz="1200" u="none" cap="none" strike="noStrike">
                <a:solidFill>
                  <a:srgbClr val="1B3139"/>
                </a:solidFill>
                <a:latin typeface="DM Sans Medium"/>
                <a:ea typeface="DM Sans Medium"/>
                <a:cs typeface="DM Sans Medium"/>
                <a:sym typeface="DM Sans Medium"/>
              </a:endParaRPr>
            </a:p>
          </p:txBody>
        </p:sp>
        <p:sp>
          <p:nvSpPr>
            <p:cNvPr id="789" name="Google Shape;789;p97"/>
            <p:cNvSpPr txBox="1"/>
            <p:nvPr/>
          </p:nvSpPr>
          <p:spPr>
            <a:xfrm>
              <a:off x="1004100" y="5181600"/>
              <a:ext cx="4381500" cy="3063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 u="none" cap="none" strike="noStrike">
                  <a:solidFill>
                    <a:srgbClr val="1B3139"/>
                  </a:solidFill>
                  <a:latin typeface="DM Sans"/>
                  <a:ea typeface="DM Sans"/>
                  <a:cs typeface="DM Sans"/>
                  <a:sym typeface="DM Sans"/>
                </a:rPr>
                <a:t>Cloud Data Lake</a:t>
              </a:r>
              <a:endParaRPr b="1" i="0" u="none" cap="none" strike="noStrike">
                <a:solidFill>
                  <a:srgbClr val="1B3139"/>
                </a:solidFill>
                <a:latin typeface="DM Sans"/>
                <a:ea typeface="DM Sans"/>
                <a:cs typeface="DM Sans"/>
                <a:sym typeface="DM Sans"/>
              </a:endParaRPr>
            </a:p>
          </p:txBody>
        </p:sp>
      </p:grpSp>
      <p:sp>
        <p:nvSpPr>
          <p:cNvPr id="790" name="Google Shape;790;p97"/>
          <p:cNvSpPr txBox="1"/>
          <p:nvPr/>
        </p:nvSpPr>
        <p:spPr>
          <a:xfrm>
            <a:off x="311700" y="902075"/>
            <a:ext cx="27432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DM Sans"/>
                <a:ea typeface="DM Sans"/>
                <a:cs typeface="DM Sans"/>
                <a:sym typeface="DM Sans"/>
              </a:rPr>
              <a:t>Low TCO</a:t>
            </a:r>
            <a:endParaRPr b="1">
              <a:solidFill>
                <a:schemeClr val="lt1"/>
              </a:solidFill>
              <a:latin typeface="DM Sans"/>
              <a:ea typeface="DM Sans"/>
              <a:cs typeface="DM Sans"/>
              <a:sym typeface="DM Sans"/>
            </a:endParaRPr>
          </a:p>
        </p:txBody>
      </p:sp>
      <p:sp>
        <p:nvSpPr>
          <p:cNvPr id="791" name="Google Shape;791;p97"/>
          <p:cNvSpPr txBox="1"/>
          <p:nvPr/>
        </p:nvSpPr>
        <p:spPr>
          <a:xfrm>
            <a:off x="3230300" y="902063"/>
            <a:ext cx="27432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DM Sans"/>
                <a:ea typeface="DM Sans"/>
                <a:cs typeface="DM Sans"/>
                <a:sym typeface="DM Sans"/>
              </a:rPr>
              <a:t>Accelerated deployments </a:t>
            </a:r>
            <a:endParaRPr b="1">
              <a:solidFill>
                <a:schemeClr val="lt1"/>
              </a:solidFill>
              <a:latin typeface="DM Sans"/>
              <a:ea typeface="DM Sans"/>
              <a:cs typeface="DM Sans"/>
              <a:sym typeface="DM Sans"/>
            </a:endParaRPr>
          </a:p>
        </p:txBody>
      </p:sp>
      <p:sp>
        <p:nvSpPr>
          <p:cNvPr id="792" name="Google Shape;792;p97"/>
          <p:cNvSpPr txBox="1"/>
          <p:nvPr/>
        </p:nvSpPr>
        <p:spPr>
          <a:xfrm>
            <a:off x="6089100" y="902075"/>
            <a:ext cx="2743200" cy="4002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DM Sans"/>
                <a:ea typeface="DM Sans"/>
                <a:cs typeface="DM Sans"/>
                <a:sym typeface="DM Sans"/>
              </a:rPr>
              <a:t>Fewer Mistakes</a:t>
            </a:r>
            <a:endParaRPr b="1">
              <a:solidFill>
                <a:schemeClr val="lt1"/>
              </a:solidFill>
              <a:latin typeface="DM Sans"/>
              <a:ea typeface="DM Sans"/>
              <a:cs typeface="DM Sans"/>
              <a:sym typeface="DM Sans"/>
            </a:endParaRPr>
          </a:p>
        </p:txBody>
      </p:sp>
      <p:sp>
        <p:nvSpPr>
          <p:cNvPr id="793" name="Google Shape;793;p97"/>
          <p:cNvSpPr txBox="1"/>
          <p:nvPr>
            <p:ph type="title"/>
          </p:nvPr>
        </p:nvSpPr>
        <p:spPr>
          <a:xfrm>
            <a:off x="311700" y="249300"/>
            <a:ext cx="8520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Build AI Apps with Databricks Model Serving</a:t>
            </a:r>
            <a:endParaRPr sz="2800"/>
          </a:p>
        </p:txBody>
      </p:sp>
      <p:sp>
        <p:nvSpPr>
          <p:cNvPr id="772" name="Google Shape;772;p97"/>
          <p:cNvSpPr/>
          <p:nvPr/>
        </p:nvSpPr>
        <p:spPr>
          <a:xfrm>
            <a:off x="999463" y="2181213"/>
            <a:ext cx="515675" cy="613275"/>
          </a:xfrm>
          <a:prstGeom prst="flowChartMagneticDisk">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97"/>
          <p:cNvSpPr txBox="1"/>
          <p:nvPr/>
        </p:nvSpPr>
        <p:spPr>
          <a:xfrm>
            <a:off x="1219200" y="2789275"/>
            <a:ext cx="5729100" cy="323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800"/>
              </a:spcBef>
              <a:spcAft>
                <a:spcPts val="0"/>
              </a:spcAft>
              <a:buNone/>
            </a:pPr>
            <a:r>
              <a:rPr b="1" i="1" lang="en" sz="800">
                <a:solidFill>
                  <a:srgbClr val="FFE599"/>
                </a:solidFill>
                <a:latin typeface="DM Sans"/>
                <a:ea typeface="DM Sans"/>
                <a:cs typeface="DM Sans"/>
                <a:sym typeface="DM Sans"/>
              </a:rPr>
              <a:t>⭐️</a:t>
            </a:r>
            <a:r>
              <a:rPr b="1" i="1" lang="en" sz="1000">
                <a:solidFill>
                  <a:srgbClr val="FFE599"/>
                </a:solidFill>
                <a:latin typeface="DM Sans"/>
                <a:ea typeface="DM Sans"/>
                <a:cs typeface="DM Sans"/>
                <a:sym typeface="DM Sans"/>
              </a:rPr>
              <a:t>Automated vector and feature lookups simplifies integration and reduces mistakes</a:t>
            </a:r>
            <a:endParaRPr b="1" i="1" sz="800">
              <a:solidFill>
                <a:srgbClr val="FFE599"/>
              </a:solidFill>
              <a:latin typeface="DM Sans"/>
              <a:ea typeface="DM Sans"/>
              <a:cs typeface="DM Sans"/>
              <a:sym typeface="DM Sans"/>
            </a:endParaRPr>
          </a:p>
        </p:txBody>
      </p:sp>
      <p:sp>
        <p:nvSpPr>
          <p:cNvPr id="795" name="Google Shape;795;p97"/>
          <p:cNvSpPr txBox="1"/>
          <p:nvPr/>
        </p:nvSpPr>
        <p:spPr>
          <a:xfrm>
            <a:off x="1371600" y="1390650"/>
            <a:ext cx="3814500" cy="46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800"/>
              </a:spcBef>
              <a:spcAft>
                <a:spcPts val="0"/>
              </a:spcAft>
              <a:buNone/>
            </a:pPr>
            <a:r>
              <a:rPr b="1" i="1" lang="en" sz="1000">
                <a:solidFill>
                  <a:srgbClr val="FFE599"/>
                </a:solidFill>
                <a:latin typeface="DM Sans"/>
                <a:ea typeface="DM Sans"/>
                <a:cs typeface="DM Sans"/>
                <a:sym typeface="DM Sans"/>
              </a:rPr>
              <a:t>⭐️Automatically capture requests and responses to monitor and </a:t>
            </a:r>
            <a:r>
              <a:rPr b="1" i="1" lang="en" sz="1000">
                <a:solidFill>
                  <a:srgbClr val="FFE599"/>
                </a:solidFill>
                <a:latin typeface="DM Sans"/>
                <a:ea typeface="DM Sans"/>
                <a:cs typeface="DM Sans"/>
                <a:sym typeface="DM Sans"/>
              </a:rPr>
              <a:t>debug</a:t>
            </a:r>
            <a:r>
              <a:rPr b="1" i="1" lang="en" sz="1000">
                <a:solidFill>
                  <a:srgbClr val="FFE599"/>
                </a:solidFill>
                <a:latin typeface="DM Sans"/>
                <a:ea typeface="DM Sans"/>
                <a:cs typeface="DM Sans"/>
                <a:sym typeface="DM Sans"/>
              </a:rPr>
              <a:t> models</a:t>
            </a:r>
            <a:endParaRPr sz="1200"/>
          </a:p>
        </p:txBody>
      </p:sp>
      <p:sp>
        <p:nvSpPr>
          <p:cNvPr id="796" name="Google Shape;796;p97"/>
          <p:cNvSpPr txBox="1"/>
          <p:nvPr/>
        </p:nvSpPr>
        <p:spPr>
          <a:xfrm>
            <a:off x="3265850" y="2014100"/>
            <a:ext cx="4540200" cy="564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b="1" i="1" lang="en" sz="1000">
                <a:solidFill>
                  <a:srgbClr val="FFE599"/>
                </a:solidFill>
                <a:latin typeface="DM Sans"/>
                <a:ea typeface="DM Sans"/>
                <a:cs typeface="DM Sans"/>
                <a:sym typeface="DM Sans"/>
              </a:rPr>
              <a:t>⭐️MLflow integration to seamlessly evaluate &amp; deploy AI models</a:t>
            </a:r>
            <a:endParaRPr b="1" i="1" sz="1000">
              <a:solidFill>
                <a:srgbClr val="FFE599"/>
              </a:solidFill>
              <a:latin typeface="DM Sans"/>
              <a:ea typeface="DM Sans"/>
              <a:cs typeface="DM Sans"/>
              <a:sym typeface="DM Sans"/>
            </a:endParaRPr>
          </a:p>
          <a:p>
            <a:pPr indent="0" lvl="0" marL="0" rtl="0" algn="l">
              <a:lnSpc>
                <a:spcPct val="90000"/>
              </a:lnSpc>
              <a:spcBef>
                <a:spcPts val="800"/>
              </a:spcBef>
              <a:spcAft>
                <a:spcPts val="0"/>
              </a:spcAft>
              <a:buNone/>
            </a:pPr>
            <a:r>
              <a:t/>
            </a:r>
            <a:endParaRPr b="1" i="1" sz="1000">
              <a:solidFill>
                <a:srgbClr val="FFE599"/>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8"/>
          <p:cNvSpPr txBox="1"/>
          <p:nvPr>
            <p:ph type="title"/>
          </p:nvPr>
        </p:nvSpPr>
        <p:spPr>
          <a:xfrm>
            <a:off x="233775" y="105175"/>
            <a:ext cx="8691300" cy="4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Customers trust Databricks Model Serving </a:t>
            </a:r>
            <a:endParaRPr sz="2800"/>
          </a:p>
        </p:txBody>
      </p:sp>
      <p:sp>
        <p:nvSpPr>
          <p:cNvPr id="802" name="Google Shape;802;p98"/>
          <p:cNvSpPr txBox="1"/>
          <p:nvPr/>
        </p:nvSpPr>
        <p:spPr>
          <a:xfrm>
            <a:off x="2721000" y="775325"/>
            <a:ext cx="5965800" cy="9390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200"/>
              </a:spcAft>
              <a:buNone/>
            </a:pPr>
            <a:r>
              <a:rPr lang="en" sz="1200">
                <a:latin typeface="Barlow"/>
                <a:ea typeface="Barlow"/>
                <a:cs typeface="Barlow"/>
                <a:sym typeface="Barlow"/>
              </a:rPr>
              <a:t>"By doing model serving on the same platform where our data lives and where we train models, we have been able to accelerate deployments and reduce maintenance, ultimately helping us deliver for our customers and drive more enjoyable and sustainable living around the world." - </a:t>
            </a:r>
            <a:r>
              <a:rPr b="1" lang="en" sz="1200">
                <a:latin typeface="Barlow"/>
                <a:ea typeface="Barlow"/>
                <a:cs typeface="Barlow"/>
                <a:sym typeface="Barlow"/>
              </a:rPr>
              <a:t>Daniel Edsgärd, Head of Data Science at Electrolux</a:t>
            </a:r>
            <a:endParaRPr b="1" sz="1200">
              <a:latin typeface="Barlow"/>
              <a:ea typeface="Barlow"/>
              <a:cs typeface="Barlow"/>
              <a:sym typeface="Barlow"/>
            </a:endParaRPr>
          </a:p>
        </p:txBody>
      </p:sp>
      <p:pic>
        <p:nvPicPr>
          <p:cNvPr id="803" name="Google Shape;803;p98"/>
          <p:cNvPicPr preferRelativeResize="0"/>
          <p:nvPr/>
        </p:nvPicPr>
        <p:blipFill rotWithShape="1">
          <a:blip r:embed="rId3">
            <a:alphaModFix/>
          </a:blip>
          <a:srcRect b="28128" l="0" r="0" t="27983"/>
          <a:stretch/>
        </p:blipFill>
        <p:spPr>
          <a:xfrm>
            <a:off x="154350" y="872261"/>
            <a:ext cx="2414249" cy="651450"/>
          </a:xfrm>
          <a:prstGeom prst="rect">
            <a:avLst/>
          </a:prstGeom>
          <a:noFill/>
          <a:ln>
            <a:noFill/>
          </a:ln>
        </p:spPr>
      </p:pic>
      <p:sp>
        <p:nvSpPr>
          <p:cNvPr id="804" name="Google Shape;804;p98"/>
          <p:cNvSpPr txBox="1"/>
          <p:nvPr/>
        </p:nvSpPr>
        <p:spPr>
          <a:xfrm>
            <a:off x="2721000" y="1714325"/>
            <a:ext cx="6049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Barlow"/>
                <a:ea typeface="Barlow"/>
                <a:cs typeface="Barlow"/>
                <a:sym typeface="Barlow"/>
              </a:rPr>
              <a:t>"Databricks Model Serving is accelerating our capability to infuse intelligence into a diverse array of use cases, ranging from meaningful semantic search applications to predicting media trends. By abstracting and simplifying the intricate workings of CUDA and GPU server scaling, Databricks allows us to focus on our real areas of expertise, namely expanding Condé Nast’s use of AI across all our applications without the hassle and burden of infrastructure" — </a:t>
            </a:r>
            <a:r>
              <a:rPr b="1" lang="en" sz="1200">
                <a:latin typeface="Barlow"/>
                <a:ea typeface="Barlow"/>
                <a:cs typeface="Barlow"/>
                <a:sym typeface="Barlow"/>
              </a:rPr>
              <a:t>Ben Hall, Sr. ML Engr at Condé Nast</a:t>
            </a:r>
            <a:endParaRPr b="1" sz="1200">
              <a:latin typeface="Barlow"/>
              <a:ea typeface="Barlow"/>
              <a:cs typeface="Barlow"/>
              <a:sym typeface="Barlow"/>
            </a:endParaRPr>
          </a:p>
        </p:txBody>
      </p:sp>
      <p:pic>
        <p:nvPicPr>
          <p:cNvPr id="805" name="Google Shape;805;p98"/>
          <p:cNvPicPr preferRelativeResize="0"/>
          <p:nvPr/>
        </p:nvPicPr>
        <p:blipFill>
          <a:blip r:embed="rId4">
            <a:alphaModFix/>
          </a:blip>
          <a:stretch>
            <a:fillRect/>
          </a:stretch>
        </p:blipFill>
        <p:spPr>
          <a:xfrm>
            <a:off x="152400" y="2095313"/>
            <a:ext cx="2414019" cy="362102"/>
          </a:xfrm>
          <a:prstGeom prst="rect">
            <a:avLst/>
          </a:prstGeom>
          <a:noFill/>
          <a:ln>
            <a:noFill/>
          </a:ln>
        </p:spPr>
      </p:pic>
      <p:sp>
        <p:nvSpPr>
          <p:cNvPr id="806" name="Google Shape;806;p98"/>
          <p:cNvSpPr txBox="1"/>
          <p:nvPr/>
        </p:nvSpPr>
        <p:spPr>
          <a:xfrm>
            <a:off x="2721000" y="3159725"/>
            <a:ext cx="6049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Barlow"/>
                <a:ea typeface="Barlow"/>
                <a:cs typeface="Barlow"/>
                <a:sym typeface="Barlow"/>
              </a:rPr>
              <a:t>"With Databricks Model Serving, we can now train, deploy, monitor, and retrain machine learning models, all on the same platform. By bringing model serving (and monitoring) together with the feature store, we can ensure models are always up-to-date and delivering accurate results. This streamlined approach allows us to focus on maximizing the business impact of AI without worrying about operational concerns." </a:t>
            </a:r>
            <a:r>
              <a:rPr b="1" lang="en" sz="1200">
                <a:latin typeface="Barlow"/>
                <a:ea typeface="Barlow"/>
                <a:cs typeface="Barlow"/>
                <a:sym typeface="Barlow"/>
              </a:rPr>
              <a:t>- Don Scott, VP Product Development at Hitachi Solutions</a:t>
            </a:r>
            <a:endParaRPr b="1" sz="1200">
              <a:latin typeface="Barlow"/>
              <a:ea typeface="Barlow"/>
              <a:cs typeface="Barlow"/>
              <a:sym typeface="Barlow"/>
            </a:endParaRPr>
          </a:p>
        </p:txBody>
      </p:sp>
      <p:pic>
        <p:nvPicPr>
          <p:cNvPr id="807" name="Google Shape;807;p98"/>
          <p:cNvPicPr preferRelativeResize="0"/>
          <p:nvPr/>
        </p:nvPicPr>
        <p:blipFill rotWithShape="1">
          <a:blip r:embed="rId5">
            <a:alphaModFix/>
          </a:blip>
          <a:srcRect b="34773" l="0" r="0" t="36065"/>
          <a:stretch/>
        </p:blipFill>
        <p:spPr>
          <a:xfrm>
            <a:off x="216400" y="3422975"/>
            <a:ext cx="2286000" cy="4686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99"/>
          <p:cNvSpPr txBox="1"/>
          <p:nvPr/>
        </p:nvSpPr>
        <p:spPr>
          <a:xfrm>
            <a:off x="2721000" y="775325"/>
            <a:ext cx="5965800" cy="9390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200"/>
              </a:spcAft>
              <a:buNone/>
            </a:pPr>
            <a:r>
              <a:rPr lang="en" sz="1200">
                <a:latin typeface="Barlow"/>
                <a:ea typeface="Barlow"/>
                <a:cs typeface="Barlow"/>
                <a:sym typeface="Barlow"/>
              </a:rPr>
              <a:t>"By doing model serving on a unified data and AI platform, we have been able to simplify the ML lifecycle and reduce maintenance overhead. This is enabling us to redirect our efforts towards expanding the use of AI across more of our business." - </a:t>
            </a:r>
            <a:r>
              <a:rPr b="1" lang="en" sz="1200">
                <a:latin typeface="Barlow"/>
                <a:ea typeface="Barlow"/>
                <a:cs typeface="Barlow"/>
                <a:sym typeface="Barlow"/>
              </a:rPr>
              <a:t>Vincent Koc, Head of Data at hipages group</a:t>
            </a:r>
            <a:endParaRPr b="1" sz="1200">
              <a:latin typeface="Barlow"/>
              <a:ea typeface="Barlow"/>
              <a:cs typeface="Barlow"/>
              <a:sym typeface="Barlow"/>
            </a:endParaRPr>
          </a:p>
        </p:txBody>
      </p:sp>
      <p:sp>
        <p:nvSpPr>
          <p:cNvPr id="813" name="Google Shape;813;p99"/>
          <p:cNvSpPr txBox="1"/>
          <p:nvPr/>
        </p:nvSpPr>
        <p:spPr>
          <a:xfrm>
            <a:off x="2721000" y="1790525"/>
            <a:ext cx="604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Barlow"/>
                <a:ea typeface="Barlow"/>
                <a:cs typeface="Barlow"/>
                <a:sym typeface="Barlow"/>
              </a:rPr>
              <a:t>Databricks Model Serving lets GoGuardian expose machine learning models as scalable REST API endpoints and provides a service for easy deployment.“We have helped numerous districts detect and assist students in need of mental health services through the ML models which power Beacon. It’s impossible to put a monetary value on that.”</a:t>
            </a:r>
            <a:r>
              <a:rPr lang="en" sz="1200">
                <a:latin typeface="Barlow"/>
                <a:ea typeface="Barlow"/>
                <a:cs typeface="Barlow"/>
                <a:sym typeface="Barlow"/>
              </a:rPr>
              <a:t>— </a:t>
            </a:r>
            <a:r>
              <a:rPr b="1" lang="en" sz="1200">
                <a:latin typeface="Barlow"/>
                <a:ea typeface="Barlow"/>
                <a:cs typeface="Barlow"/>
                <a:sym typeface="Barlow"/>
              </a:rPr>
              <a:t>Manoj Rawat, Director of Data Engineering, GoGuardian</a:t>
            </a:r>
            <a:endParaRPr b="1" sz="1200">
              <a:latin typeface="Barlow"/>
              <a:ea typeface="Barlow"/>
              <a:cs typeface="Barlow"/>
              <a:sym typeface="Barlow"/>
            </a:endParaRPr>
          </a:p>
        </p:txBody>
      </p:sp>
      <p:sp>
        <p:nvSpPr>
          <p:cNvPr id="814" name="Google Shape;814;p99"/>
          <p:cNvSpPr txBox="1"/>
          <p:nvPr/>
        </p:nvSpPr>
        <p:spPr>
          <a:xfrm>
            <a:off x="2721000" y="3159725"/>
            <a:ext cx="6049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Barlow"/>
                <a:ea typeface="Barlow"/>
                <a:cs typeface="Barlow"/>
                <a:sym typeface="Barlow"/>
              </a:rPr>
              <a:t>“The fast auto-scaling keeps costs low while still allowing us to scale as traffic demand increases. Our team is now spending more time building models solving customer problems rather than debugging infrastructure-related issues.” </a:t>
            </a:r>
            <a:r>
              <a:rPr b="1" lang="en" sz="1200">
                <a:latin typeface="Barlow"/>
                <a:ea typeface="Barlow"/>
                <a:cs typeface="Barlow"/>
                <a:sym typeface="Barlow"/>
              </a:rPr>
              <a:t>— Gyuhyeon Sim, CEO at Letsur.ai</a:t>
            </a:r>
            <a:endParaRPr b="1" sz="1200">
              <a:latin typeface="Barlow"/>
              <a:ea typeface="Barlow"/>
              <a:cs typeface="Barlow"/>
              <a:sym typeface="Barlow"/>
            </a:endParaRPr>
          </a:p>
        </p:txBody>
      </p:sp>
      <p:sp>
        <p:nvSpPr>
          <p:cNvPr id="815" name="Google Shape;815;p99"/>
          <p:cNvSpPr txBox="1"/>
          <p:nvPr>
            <p:ph type="title"/>
          </p:nvPr>
        </p:nvSpPr>
        <p:spPr>
          <a:xfrm>
            <a:off x="233775" y="105175"/>
            <a:ext cx="8691300" cy="4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Customers trust Databricks Model Serving </a:t>
            </a:r>
            <a:endParaRPr sz="2800"/>
          </a:p>
        </p:txBody>
      </p:sp>
      <p:pic>
        <p:nvPicPr>
          <p:cNvPr id="816" name="Google Shape;816;p99"/>
          <p:cNvPicPr preferRelativeResize="0"/>
          <p:nvPr/>
        </p:nvPicPr>
        <p:blipFill>
          <a:blip r:embed="rId3">
            <a:alphaModFix/>
          </a:blip>
          <a:stretch>
            <a:fillRect/>
          </a:stretch>
        </p:blipFill>
        <p:spPr>
          <a:xfrm>
            <a:off x="615250" y="842725"/>
            <a:ext cx="1569152" cy="557784"/>
          </a:xfrm>
          <a:prstGeom prst="rect">
            <a:avLst/>
          </a:prstGeom>
          <a:noFill/>
          <a:ln>
            <a:noFill/>
          </a:ln>
        </p:spPr>
      </p:pic>
      <p:pic>
        <p:nvPicPr>
          <p:cNvPr id="817" name="Google Shape;817;p99"/>
          <p:cNvPicPr preferRelativeResize="0"/>
          <p:nvPr/>
        </p:nvPicPr>
        <p:blipFill rotWithShape="1">
          <a:blip r:embed="rId4">
            <a:alphaModFix/>
          </a:blip>
          <a:srcRect b="24702" l="0" r="0" t="23617"/>
          <a:stretch/>
        </p:blipFill>
        <p:spPr>
          <a:xfrm>
            <a:off x="191725" y="3159725"/>
            <a:ext cx="2416200" cy="875925"/>
          </a:xfrm>
          <a:prstGeom prst="rect">
            <a:avLst/>
          </a:prstGeom>
          <a:noFill/>
          <a:ln>
            <a:noFill/>
          </a:ln>
        </p:spPr>
      </p:pic>
      <p:pic>
        <p:nvPicPr>
          <p:cNvPr id="818" name="Google Shape;818;p99"/>
          <p:cNvPicPr preferRelativeResize="0"/>
          <p:nvPr/>
        </p:nvPicPr>
        <p:blipFill>
          <a:blip r:embed="rId5">
            <a:alphaModFix/>
          </a:blip>
          <a:stretch>
            <a:fillRect/>
          </a:stretch>
        </p:blipFill>
        <p:spPr>
          <a:xfrm>
            <a:off x="149675" y="2011275"/>
            <a:ext cx="2500300" cy="6900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0"/>
          <p:cNvSpPr txBox="1"/>
          <p:nvPr>
            <p:ph type="title"/>
          </p:nvPr>
        </p:nvSpPr>
        <p:spPr>
          <a:xfrm>
            <a:off x="233775" y="105175"/>
            <a:ext cx="8691300" cy="429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t>Customers trust Databricks Model Serving </a:t>
            </a:r>
            <a:endParaRPr sz="2800"/>
          </a:p>
        </p:txBody>
      </p:sp>
      <p:sp>
        <p:nvSpPr>
          <p:cNvPr id="824" name="Google Shape;824;p100"/>
          <p:cNvSpPr txBox="1"/>
          <p:nvPr/>
        </p:nvSpPr>
        <p:spPr>
          <a:xfrm>
            <a:off x="2721000" y="775325"/>
            <a:ext cx="5965800" cy="939000"/>
          </a:xfrm>
          <a:prstGeom prst="rect">
            <a:avLst/>
          </a:prstGeom>
          <a:noFill/>
          <a:ln>
            <a:noFill/>
          </a:ln>
        </p:spPr>
        <p:txBody>
          <a:bodyPr anchorCtr="0" anchor="t" bIns="68575" lIns="68575" spcFirstLastPara="1" rIns="68575" wrap="square" tIns="68575">
            <a:noAutofit/>
          </a:bodyPr>
          <a:lstStyle/>
          <a:p>
            <a:pPr indent="0" lvl="0" marL="0" rtl="0" algn="l">
              <a:lnSpc>
                <a:spcPct val="90000"/>
              </a:lnSpc>
              <a:spcBef>
                <a:spcPts val="0"/>
              </a:spcBef>
              <a:spcAft>
                <a:spcPts val="200"/>
              </a:spcAft>
              <a:buNone/>
            </a:pPr>
            <a:r>
              <a:rPr lang="en" sz="1200">
                <a:latin typeface="Barlow"/>
                <a:ea typeface="Barlow"/>
                <a:cs typeface="Barlow"/>
                <a:sym typeface="Barlow"/>
              </a:rPr>
              <a:t>“Databricks Model Serving is accelerating our AI-driven projects by making it easy to securely access and manage multiple SaaS and open models, including those hosted on or outside Databricks. Its centralized approach simplifies security and cost management, allowing our data teams to focus more on innovation and less on administrative overhead.” </a:t>
            </a:r>
            <a:r>
              <a:rPr b="1" lang="en" sz="1200">
                <a:latin typeface="Barlow"/>
                <a:ea typeface="Barlow"/>
                <a:cs typeface="Barlow"/>
                <a:sym typeface="Barlow"/>
              </a:rPr>
              <a:t>— Greg Rokita, AVP, Technology at Edmunds.com</a:t>
            </a:r>
            <a:endParaRPr b="1" sz="1200">
              <a:latin typeface="Barlow"/>
              <a:ea typeface="Barlow"/>
              <a:cs typeface="Barlow"/>
              <a:sym typeface="Barlow"/>
            </a:endParaRPr>
          </a:p>
        </p:txBody>
      </p:sp>
      <p:sp>
        <p:nvSpPr>
          <p:cNvPr id="825" name="Google Shape;825;p100"/>
          <p:cNvSpPr txBox="1"/>
          <p:nvPr/>
        </p:nvSpPr>
        <p:spPr>
          <a:xfrm>
            <a:off x="2721000" y="1866725"/>
            <a:ext cx="604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Barlow"/>
                <a:ea typeface="Barlow"/>
                <a:cs typeface="Barlow"/>
                <a:sym typeface="Barlow"/>
              </a:rPr>
              <a:t>“Databricks Foundation Model APIs allow us to query state-of-the-art open models with the push of a button, letting us focus on our customers rather than on wrangling compute. We’ve been using multiple models on the platform and have been impressed with the stability and reliability we’ve seen so far, as well as the support we’ve received any time we’ve had an issue.”</a:t>
            </a:r>
            <a:r>
              <a:rPr b="1" lang="en" sz="1200">
                <a:latin typeface="Barlow"/>
                <a:ea typeface="Barlow"/>
                <a:cs typeface="Barlow"/>
                <a:sym typeface="Barlow"/>
              </a:rPr>
              <a:t> — Sidd Seethepalli, CTO &amp; Founder, Vellum</a:t>
            </a:r>
            <a:endParaRPr b="1" sz="1200">
              <a:latin typeface="Barlow"/>
              <a:ea typeface="Barlow"/>
              <a:cs typeface="Barlow"/>
              <a:sym typeface="Barlow"/>
            </a:endParaRPr>
          </a:p>
        </p:txBody>
      </p:sp>
      <p:sp>
        <p:nvSpPr>
          <p:cNvPr id="826" name="Google Shape;826;p100"/>
          <p:cNvSpPr txBox="1"/>
          <p:nvPr/>
        </p:nvSpPr>
        <p:spPr>
          <a:xfrm>
            <a:off x="2721000" y="3159725"/>
            <a:ext cx="604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Barlow"/>
                <a:ea typeface="Barlow"/>
                <a:cs typeface="Barlow"/>
                <a:sym typeface="Barlow"/>
              </a:rPr>
              <a:t>"Databricks provides us with a unified environment to train, deploy, and monitor various machine learning models. Using Inference Tables and Model Serving, we are able to monitor and debug deployed models which help us to maintain the model performance over time. This is enabling us to deliver improved models for a better customer experience on Housing.com" </a:t>
            </a:r>
            <a:r>
              <a:rPr b="1" lang="en" sz="1200">
                <a:latin typeface="Barlow"/>
                <a:ea typeface="Barlow"/>
                <a:cs typeface="Barlow"/>
                <a:sym typeface="Barlow"/>
              </a:rPr>
              <a:t>— Dr. Anil Goyal, Principal Data Scientist at Housing.com</a:t>
            </a:r>
            <a:endParaRPr b="1" sz="1200">
              <a:latin typeface="Barlow"/>
              <a:ea typeface="Barlow"/>
              <a:cs typeface="Barlow"/>
              <a:sym typeface="Barlow"/>
            </a:endParaRPr>
          </a:p>
        </p:txBody>
      </p:sp>
      <p:pic>
        <p:nvPicPr>
          <p:cNvPr id="827" name="Google Shape;827;p100"/>
          <p:cNvPicPr preferRelativeResize="0"/>
          <p:nvPr/>
        </p:nvPicPr>
        <p:blipFill>
          <a:blip r:embed="rId3">
            <a:alphaModFix/>
          </a:blip>
          <a:stretch>
            <a:fillRect/>
          </a:stretch>
        </p:blipFill>
        <p:spPr>
          <a:xfrm>
            <a:off x="105375" y="2051002"/>
            <a:ext cx="2496312" cy="739648"/>
          </a:xfrm>
          <a:prstGeom prst="rect">
            <a:avLst/>
          </a:prstGeom>
          <a:noFill/>
          <a:ln>
            <a:noFill/>
          </a:ln>
        </p:spPr>
      </p:pic>
      <p:pic>
        <p:nvPicPr>
          <p:cNvPr id="828" name="Google Shape;828;p100"/>
          <p:cNvPicPr preferRelativeResize="0"/>
          <p:nvPr/>
        </p:nvPicPr>
        <p:blipFill>
          <a:blip r:embed="rId4">
            <a:alphaModFix/>
          </a:blip>
          <a:stretch>
            <a:fillRect/>
          </a:stretch>
        </p:blipFill>
        <p:spPr>
          <a:xfrm>
            <a:off x="166475" y="1017904"/>
            <a:ext cx="2496312" cy="397561"/>
          </a:xfrm>
          <a:prstGeom prst="rect">
            <a:avLst/>
          </a:prstGeom>
          <a:noFill/>
          <a:ln>
            <a:noFill/>
          </a:ln>
        </p:spPr>
      </p:pic>
      <p:pic>
        <p:nvPicPr>
          <p:cNvPr id="829" name="Google Shape;829;p100"/>
          <p:cNvPicPr preferRelativeResize="0"/>
          <p:nvPr/>
        </p:nvPicPr>
        <p:blipFill>
          <a:blip r:embed="rId5">
            <a:alphaModFix/>
          </a:blip>
          <a:stretch>
            <a:fillRect/>
          </a:stretch>
        </p:blipFill>
        <p:spPr>
          <a:xfrm>
            <a:off x="166475" y="3552025"/>
            <a:ext cx="2496312" cy="3235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01"/>
          <p:cNvSpPr txBox="1"/>
          <p:nvPr>
            <p:ph type="title"/>
          </p:nvPr>
        </p:nvSpPr>
        <p:spPr>
          <a:xfrm>
            <a:off x="1257296" y="401719"/>
            <a:ext cx="6629400" cy="428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Deep Dives</a:t>
            </a:r>
            <a:endParaRPr/>
          </a:p>
          <a:p>
            <a:pPr indent="0" lvl="0" marL="0" rtl="0" algn="ctr">
              <a:spcBef>
                <a:spcPts val="0"/>
              </a:spcBef>
              <a:spcAft>
                <a:spcPts val="0"/>
              </a:spcAft>
              <a:buNone/>
            </a:pPr>
            <a:r>
              <a:rPr lang="en"/>
              <a:t>[</a:t>
            </a:r>
            <a:r>
              <a:rPr lang="en">
                <a:solidFill>
                  <a:schemeClr val="dk2"/>
                </a:solidFill>
              </a:rPr>
              <a:t>Share Externally With Approval</a:t>
            </a:r>
            <a:r>
              <a:rPr lang="en"/>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2"/>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GA: Supported Regions</a:t>
            </a:r>
            <a:endParaRPr sz="2800"/>
          </a:p>
        </p:txBody>
      </p:sp>
      <p:sp>
        <p:nvSpPr>
          <p:cNvPr id="840" name="Google Shape;840;p102"/>
          <p:cNvSpPr/>
          <p:nvPr/>
        </p:nvSpPr>
        <p:spPr>
          <a:xfrm>
            <a:off x="2845825" y="1810400"/>
            <a:ext cx="3429000" cy="17832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274300" lIns="274300" spcFirstLastPara="1" rIns="274300" wrap="square" tIns="274300">
            <a:noAutofit/>
          </a:bodyPr>
          <a:lstStyle/>
          <a:p>
            <a:pPr indent="0" lvl="0" marL="0" rtl="0" algn="l">
              <a:spcBef>
                <a:spcPts val="0"/>
              </a:spcBef>
              <a:spcAft>
                <a:spcPts val="0"/>
              </a:spcAft>
              <a:buNone/>
            </a:pPr>
            <a:r>
              <a:rPr lang="en">
                <a:latin typeface="DM Sans"/>
                <a:ea typeface="DM Sans"/>
                <a:cs typeface="DM Sans"/>
                <a:sym typeface="DM Sans"/>
              </a:rPr>
              <a:t>See regional roadmap at </a:t>
            </a:r>
            <a:r>
              <a:rPr lang="en" u="sng">
                <a:solidFill>
                  <a:schemeClr val="hlink"/>
                </a:solidFill>
                <a:latin typeface="DM Sans"/>
                <a:ea typeface="DM Sans"/>
                <a:cs typeface="DM Sans"/>
                <a:sym typeface="DM Sans"/>
                <a:hlinkClick r:id="rId3"/>
              </a:rPr>
              <a:t>go/serving/regions</a:t>
            </a:r>
            <a:r>
              <a:rPr lang="en">
                <a:latin typeface="DM Sans"/>
                <a:ea typeface="DM Sans"/>
                <a:cs typeface="DM Sans"/>
                <a:sym typeface="DM Sans"/>
              </a:rPr>
              <a:t>.  </a:t>
            </a:r>
            <a:r>
              <a:rPr lang="en">
                <a:latin typeface="DM Sans"/>
                <a:ea typeface="DM Sans"/>
                <a:cs typeface="DM Sans"/>
                <a:sym typeface="DM Sans"/>
              </a:rPr>
              <a:t>If your customer needs a different region</a:t>
            </a:r>
            <a:r>
              <a:rPr lang="en">
                <a:latin typeface="DM Sans"/>
                <a:ea typeface="DM Sans"/>
                <a:cs typeface="DM Sans"/>
                <a:sym typeface="DM Sans"/>
              </a:rPr>
              <a:t> please see </a:t>
            </a:r>
            <a:r>
              <a:rPr lang="en" u="sng">
                <a:solidFill>
                  <a:schemeClr val="hlink"/>
                </a:solidFill>
                <a:latin typeface="DM Sans"/>
                <a:ea typeface="DM Sans"/>
                <a:cs typeface="DM Sans"/>
                <a:sym typeface="DM Sans"/>
                <a:hlinkClick r:id="rId4"/>
              </a:rPr>
              <a:t>go/serving/region-es</a:t>
            </a:r>
            <a:r>
              <a:rPr lang="en">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03"/>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Serving </a:t>
            </a:r>
            <a:r>
              <a:rPr lang="en"/>
              <a:t>Latency</a:t>
            </a:r>
            <a:endParaRPr/>
          </a:p>
        </p:txBody>
      </p:sp>
      <p:sp>
        <p:nvSpPr>
          <p:cNvPr id="846" name="Google Shape;846;p103"/>
          <p:cNvSpPr txBox="1"/>
          <p:nvPr>
            <p:ph idx="1" type="subTitle"/>
          </p:nvPr>
        </p:nvSpPr>
        <p:spPr>
          <a:xfrm>
            <a:off x="573750" y="861452"/>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Breaking down end-to-end latency</a:t>
            </a:r>
            <a:endParaRPr/>
          </a:p>
        </p:txBody>
      </p:sp>
      <p:sp>
        <p:nvSpPr>
          <p:cNvPr id="847" name="Google Shape;847;p103"/>
          <p:cNvSpPr txBox="1"/>
          <p:nvPr>
            <p:ph idx="2" type="body"/>
          </p:nvPr>
        </p:nvSpPr>
        <p:spPr>
          <a:xfrm>
            <a:off x="571500" y="1263025"/>
            <a:ext cx="7996500" cy="2344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1500"/>
              <a:t>Scoring request end-to-end </a:t>
            </a:r>
            <a:r>
              <a:rPr b="1" lang="en" sz="1500">
                <a:solidFill>
                  <a:schemeClr val="dk2"/>
                </a:solidFill>
              </a:rPr>
              <a:t>latency</a:t>
            </a:r>
            <a:r>
              <a:rPr lang="en" sz="1500"/>
              <a:t> is affected by a few factors</a:t>
            </a:r>
            <a:endParaRPr b="1" sz="1500"/>
          </a:p>
          <a:p>
            <a:pPr indent="-323850" lvl="0" marL="457200" rtl="0" algn="l">
              <a:spcBef>
                <a:spcPts val="800"/>
              </a:spcBef>
              <a:spcAft>
                <a:spcPts val="0"/>
              </a:spcAft>
              <a:buSzPts val="1500"/>
              <a:buChar char="•"/>
            </a:pPr>
            <a:r>
              <a:rPr lang="en" sz="1500"/>
              <a:t>Distance from client application to Databricks</a:t>
            </a:r>
            <a:endParaRPr sz="1500"/>
          </a:p>
          <a:p>
            <a:pPr indent="-323850" lvl="0" marL="457200" rtl="0" algn="l">
              <a:spcBef>
                <a:spcPts val="0"/>
              </a:spcBef>
              <a:spcAft>
                <a:spcPts val="0"/>
              </a:spcAft>
              <a:buSzPts val="1500"/>
              <a:buChar char="•"/>
            </a:pPr>
            <a:r>
              <a:rPr lang="en" sz="1500"/>
              <a:t>Databricks overhead for authentication and request forwarding</a:t>
            </a:r>
            <a:endParaRPr sz="1500"/>
          </a:p>
          <a:p>
            <a:pPr indent="-323850" lvl="1" marL="914400" rtl="0" algn="l">
              <a:spcBef>
                <a:spcPts val="0"/>
              </a:spcBef>
              <a:spcAft>
                <a:spcPts val="0"/>
              </a:spcAft>
              <a:buClr>
                <a:schemeClr val="dk2"/>
              </a:buClr>
              <a:buSzPts val="1500"/>
              <a:buChar char="•"/>
            </a:pPr>
            <a:r>
              <a:rPr b="1" lang="en">
                <a:solidFill>
                  <a:schemeClr val="dk2"/>
                </a:solidFill>
              </a:rPr>
              <a:t>We defend that P99 is </a:t>
            </a:r>
            <a:r>
              <a:rPr b="1" lang="en">
                <a:solidFill>
                  <a:schemeClr val="dk2"/>
                </a:solidFill>
              </a:rPr>
              <a:t>less than </a:t>
            </a:r>
            <a:r>
              <a:rPr b="1" lang="en">
                <a:solidFill>
                  <a:schemeClr val="dk2"/>
                </a:solidFill>
              </a:rPr>
              <a:t>50ms(existing infra) and less than 25ms (new infra)</a:t>
            </a:r>
            <a:endParaRPr>
              <a:solidFill>
                <a:schemeClr val="dk2"/>
              </a:solidFill>
            </a:endParaRPr>
          </a:p>
          <a:p>
            <a:pPr indent="-323850" lvl="0" marL="457200" rtl="0" algn="l">
              <a:spcBef>
                <a:spcPts val="0"/>
              </a:spcBef>
              <a:spcAft>
                <a:spcPts val="0"/>
              </a:spcAft>
              <a:buSzPts val="1500"/>
              <a:buChar char="•"/>
            </a:pPr>
            <a:r>
              <a:rPr lang="en" sz="1500"/>
              <a:t>Request queueing latency</a:t>
            </a:r>
            <a:endParaRPr sz="1500"/>
          </a:p>
          <a:p>
            <a:pPr indent="-323850" lvl="1" marL="914400" rtl="0" algn="l">
              <a:spcBef>
                <a:spcPts val="0"/>
              </a:spcBef>
              <a:spcAft>
                <a:spcPts val="0"/>
              </a:spcAft>
              <a:buSzPts val="1500"/>
              <a:buChar char="•"/>
            </a:pPr>
            <a:r>
              <a:rPr lang="en"/>
              <a:t>You can configure endpoints with a maximum number for supported concurrent requests - </a:t>
            </a:r>
            <a:r>
              <a:rPr lang="en">
                <a:solidFill>
                  <a:schemeClr val="dk2"/>
                </a:solidFill>
              </a:rPr>
              <a:t>only requests in excess of that will be queued</a:t>
            </a:r>
            <a:r>
              <a:rPr lang="en"/>
              <a:t>.</a:t>
            </a:r>
            <a:endParaRPr/>
          </a:p>
          <a:p>
            <a:pPr indent="-323850" lvl="0" marL="457200" rtl="0" algn="l">
              <a:spcBef>
                <a:spcPts val="0"/>
              </a:spcBef>
              <a:spcAft>
                <a:spcPts val="0"/>
              </a:spcAft>
              <a:buSzPts val="1500"/>
              <a:buChar char="•"/>
            </a:pPr>
            <a:r>
              <a:rPr lang="en" sz="1500"/>
              <a:t>Time for the model to execute on the input</a:t>
            </a:r>
            <a:endParaRPr b="1" sz="1500"/>
          </a:p>
          <a:p>
            <a:pPr indent="0" lvl="0" marL="0" rtl="0" algn="l">
              <a:spcBef>
                <a:spcPts val="800"/>
              </a:spcBef>
              <a:spcAft>
                <a:spcPts val="0"/>
              </a:spcAft>
              <a:buNone/>
            </a:pPr>
            <a:r>
              <a:t/>
            </a:r>
            <a:endParaRPr sz="1700"/>
          </a:p>
        </p:txBody>
      </p:sp>
      <p:grpSp>
        <p:nvGrpSpPr>
          <p:cNvPr id="848" name="Google Shape;848;p103"/>
          <p:cNvGrpSpPr/>
          <p:nvPr/>
        </p:nvGrpSpPr>
        <p:grpSpPr>
          <a:xfrm>
            <a:off x="1033200" y="3752675"/>
            <a:ext cx="7077600" cy="1009825"/>
            <a:chOff x="1041400" y="3913125"/>
            <a:chExt cx="7077600" cy="1009825"/>
          </a:xfrm>
        </p:grpSpPr>
        <p:sp>
          <p:nvSpPr>
            <p:cNvPr id="849" name="Google Shape;849;p103"/>
            <p:cNvSpPr/>
            <p:nvPr/>
          </p:nvSpPr>
          <p:spPr>
            <a:xfrm>
              <a:off x="1041400" y="3913125"/>
              <a:ext cx="1560300" cy="55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DM Sans"/>
                  <a:ea typeface="DM Sans"/>
                  <a:cs typeface="DM Sans"/>
                  <a:sym typeface="DM Sans"/>
                </a:rPr>
                <a:t>Distance between Client &amp; Databricks</a:t>
              </a:r>
              <a:endParaRPr sz="1000">
                <a:latin typeface="DM Sans"/>
                <a:ea typeface="DM Sans"/>
                <a:cs typeface="DM Sans"/>
                <a:sym typeface="DM Sans"/>
              </a:endParaRPr>
            </a:p>
          </p:txBody>
        </p:sp>
        <p:sp>
          <p:nvSpPr>
            <p:cNvPr id="850" name="Google Shape;850;p103"/>
            <p:cNvSpPr/>
            <p:nvPr/>
          </p:nvSpPr>
          <p:spPr>
            <a:xfrm>
              <a:off x="2683700" y="3913125"/>
              <a:ext cx="933300" cy="55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DM Sans"/>
                  <a:ea typeface="DM Sans"/>
                  <a:cs typeface="DM Sans"/>
                  <a:sym typeface="DM Sans"/>
                </a:rPr>
                <a:t>Auth</a:t>
              </a:r>
              <a:endParaRPr sz="1000">
                <a:latin typeface="DM Sans"/>
                <a:ea typeface="DM Sans"/>
                <a:cs typeface="DM Sans"/>
                <a:sym typeface="DM Sans"/>
              </a:endParaRPr>
            </a:p>
          </p:txBody>
        </p:sp>
        <p:sp>
          <p:nvSpPr>
            <p:cNvPr id="851" name="Google Shape;851;p103"/>
            <p:cNvSpPr/>
            <p:nvPr/>
          </p:nvSpPr>
          <p:spPr>
            <a:xfrm>
              <a:off x="3698013" y="3913125"/>
              <a:ext cx="689100" cy="552300"/>
            </a:xfrm>
            <a:prstGeom prst="roundRect">
              <a:avLst>
                <a:gd fmla="val 16667" name="adj"/>
              </a:avLst>
            </a:prstGeom>
            <a:solidFill>
              <a:schemeClr val="lt2"/>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DM Sans"/>
                  <a:ea typeface="DM Sans"/>
                  <a:cs typeface="DM Sans"/>
                  <a:sym typeface="DM Sans"/>
                </a:rPr>
                <a:t>[Maybe] Request Queueing</a:t>
              </a:r>
              <a:endParaRPr sz="800">
                <a:latin typeface="DM Sans"/>
                <a:ea typeface="DM Sans"/>
                <a:cs typeface="DM Sans"/>
                <a:sym typeface="DM Sans"/>
              </a:endParaRPr>
            </a:p>
          </p:txBody>
        </p:sp>
        <p:sp>
          <p:nvSpPr>
            <p:cNvPr id="852" name="Google Shape;852;p103"/>
            <p:cNvSpPr/>
            <p:nvPr/>
          </p:nvSpPr>
          <p:spPr>
            <a:xfrm>
              <a:off x="4468150" y="3913125"/>
              <a:ext cx="2009400" cy="55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DM Sans"/>
                  <a:ea typeface="DM Sans"/>
                  <a:cs typeface="DM Sans"/>
                  <a:sym typeface="DM Sans"/>
                </a:rPr>
                <a:t>Model Execution</a:t>
              </a:r>
              <a:endParaRPr sz="1000">
                <a:latin typeface="DM Sans"/>
                <a:ea typeface="DM Sans"/>
                <a:cs typeface="DM Sans"/>
                <a:sym typeface="DM Sans"/>
              </a:endParaRPr>
            </a:p>
          </p:txBody>
        </p:sp>
        <p:sp>
          <p:nvSpPr>
            <p:cNvPr id="853" name="Google Shape;853;p103"/>
            <p:cNvSpPr/>
            <p:nvPr/>
          </p:nvSpPr>
          <p:spPr>
            <a:xfrm>
              <a:off x="1041400" y="4575850"/>
              <a:ext cx="7077600" cy="347100"/>
            </a:xfrm>
            <a:prstGeom prst="stripedRightArrow">
              <a:avLst>
                <a:gd fmla="val 68222"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DM Sans"/>
                  <a:ea typeface="DM Sans"/>
                  <a:cs typeface="DM Sans"/>
                  <a:sym typeface="DM Sans"/>
                </a:rPr>
                <a:t>Total Latency</a:t>
              </a:r>
              <a:endParaRPr sz="1200">
                <a:latin typeface="DM Sans"/>
                <a:ea typeface="DM Sans"/>
                <a:cs typeface="DM Sans"/>
                <a:sym typeface="DM Sans"/>
              </a:endParaRPr>
            </a:p>
          </p:txBody>
        </p:sp>
        <p:sp>
          <p:nvSpPr>
            <p:cNvPr id="854" name="Google Shape;854;p103"/>
            <p:cNvSpPr/>
            <p:nvPr/>
          </p:nvSpPr>
          <p:spPr>
            <a:xfrm>
              <a:off x="6558575" y="3913125"/>
              <a:ext cx="1560300" cy="552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DM Sans"/>
                  <a:ea typeface="DM Sans"/>
                  <a:cs typeface="DM Sans"/>
                  <a:sym typeface="DM Sans"/>
                </a:rPr>
                <a:t>Distance between Client &amp; Databricks</a:t>
              </a:r>
              <a:endParaRPr sz="1000">
                <a:latin typeface="DM Sans"/>
                <a:ea typeface="DM Sans"/>
                <a:cs typeface="DM Sans"/>
                <a:sym typeface="DM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86"/>
          <p:cNvSpPr txBox="1"/>
          <p:nvPr>
            <p:ph type="title"/>
          </p:nvPr>
        </p:nvSpPr>
        <p:spPr>
          <a:xfrm>
            <a:off x="410325" y="180875"/>
            <a:ext cx="8329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Databricks </a:t>
            </a:r>
            <a:r>
              <a:rPr lang="en" sz="2800"/>
              <a:t>Model Serving</a:t>
            </a:r>
            <a:endParaRPr sz="2800"/>
          </a:p>
        </p:txBody>
      </p:sp>
      <p:sp>
        <p:nvSpPr>
          <p:cNvPr id="625" name="Google Shape;625;p86"/>
          <p:cNvSpPr txBox="1"/>
          <p:nvPr>
            <p:ph idx="2" type="subTitle"/>
          </p:nvPr>
        </p:nvSpPr>
        <p:spPr>
          <a:xfrm>
            <a:off x="410325" y="652425"/>
            <a:ext cx="8329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Access, Govern, and Monitor any AI Models with Databricks Model Serving</a:t>
            </a:r>
            <a:endParaRPr/>
          </a:p>
        </p:txBody>
      </p:sp>
      <p:sp>
        <p:nvSpPr>
          <p:cNvPr id="626" name="Google Shape;626;p86"/>
          <p:cNvSpPr txBox="1"/>
          <p:nvPr>
            <p:ph idx="1" type="body"/>
          </p:nvPr>
        </p:nvSpPr>
        <p:spPr>
          <a:xfrm>
            <a:off x="410325" y="1360350"/>
            <a:ext cx="4464000" cy="3243900"/>
          </a:xfrm>
          <a:prstGeom prst="rect">
            <a:avLst/>
          </a:prstGeom>
        </p:spPr>
        <p:txBody>
          <a:bodyPr anchorCtr="0" anchor="t" bIns="0" lIns="0" spcFirstLastPara="1" rIns="0" wrap="square" tIns="0">
            <a:noAutofit/>
          </a:bodyPr>
          <a:lstStyle/>
          <a:p>
            <a:pPr indent="-196850" lvl="0" marL="342900" rtl="0" algn="l">
              <a:spcBef>
                <a:spcPts val="0"/>
              </a:spcBef>
              <a:spcAft>
                <a:spcPts val="0"/>
              </a:spcAft>
              <a:buSzPts val="1300"/>
              <a:buAutoNum type="arabicPeriod"/>
            </a:pPr>
            <a:r>
              <a:rPr b="1" lang="en" sz="1300">
                <a:solidFill>
                  <a:schemeClr val="dk2"/>
                </a:solidFill>
              </a:rPr>
              <a:t>Build AI apps faster with Unified Model Serving: </a:t>
            </a:r>
            <a:r>
              <a:rPr lang="en" sz="1300"/>
              <a:t>Deploy or query any model though a unified interface, including Custom Models, Databricks-managed Foundations Models (like base/fine-tuned Llama2), or externally-hosted models (like OpenAI GPT 3.5)</a:t>
            </a:r>
            <a:endParaRPr sz="1300"/>
          </a:p>
          <a:p>
            <a:pPr indent="-196850" lvl="0" marL="342900" rtl="0" algn="l">
              <a:spcBef>
                <a:spcPts val="1000"/>
              </a:spcBef>
              <a:spcAft>
                <a:spcPts val="0"/>
              </a:spcAft>
              <a:buSzPts val="1300"/>
              <a:buAutoNum type="arabicPeriod"/>
            </a:pPr>
            <a:r>
              <a:rPr b="1" lang="en" sz="1300">
                <a:solidFill>
                  <a:schemeClr val="dk2"/>
                </a:solidFill>
              </a:rPr>
              <a:t>Reduce TCO with Serverless Serving:</a:t>
            </a:r>
            <a:r>
              <a:rPr lang="en" sz="1300"/>
              <a:t> Highly available and scalable serving with LLM-specific optimization that reduces latency and cost</a:t>
            </a:r>
            <a:endParaRPr sz="1300"/>
          </a:p>
          <a:p>
            <a:pPr indent="-196850" lvl="0" marL="342900" rtl="0" algn="l">
              <a:spcBef>
                <a:spcPts val="1000"/>
              </a:spcBef>
              <a:spcAft>
                <a:spcPts val="1000"/>
              </a:spcAft>
              <a:buSzPts val="1300"/>
              <a:buAutoNum type="arabicPeriod"/>
            </a:pPr>
            <a:r>
              <a:rPr b="1" lang="en" sz="1300">
                <a:solidFill>
                  <a:schemeClr val="dk2"/>
                </a:solidFill>
              </a:rPr>
              <a:t>Scale deployments with Data Intelligence Platform: </a:t>
            </a:r>
            <a:r>
              <a:rPr lang="en" sz="1300"/>
              <a:t>Automatic feature/vector lookups, monitoring, and unified governance that scales deployments and reduces errors</a:t>
            </a:r>
            <a:endParaRPr b="1" sz="1300">
              <a:solidFill>
                <a:schemeClr val="dk2"/>
              </a:solidFill>
            </a:endParaRPr>
          </a:p>
        </p:txBody>
      </p:sp>
      <p:pic>
        <p:nvPicPr>
          <p:cNvPr id="627" name="Google Shape;627;p86"/>
          <p:cNvPicPr preferRelativeResize="0"/>
          <p:nvPr/>
        </p:nvPicPr>
        <p:blipFill>
          <a:blip r:embed="rId3">
            <a:alphaModFix/>
          </a:blip>
          <a:stretch>
            <a:fillRect/>
          </a:stretch>
        </p:blipFill>
        <p:spPr>
          <a:xfrm>
            <a:off x="5026725" y="1394925"/>
            <a:ext cx="3964876" cy="253752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04"/>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Model Serving</a:t>
            </a:r>
            <a:r>
              <a:rPr lang="en" sz="2800"/>
              <a:t> Pricing</a:t>
            </a:r>
            <a:endParaRPr sz="2800"/>
          </a:p>
        </p:txBody>
      </p:sp>
      <p:sp>
        <p:nvSpPr>
          <p:cNvPr id="860" name="Google Shape;860;p10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You pay for the compute you use</a:t>
            </a:r>
            <a:endParaRPr/>
          </a:p>
        </p:txBody>
      </p:sp>
      <p:sp>
        <p:nvSpPr>
          <p:cNvPr id="861" name="Google Shape;861;p104"/>
          <p:cNvSpPr txBox="1"/>
          <p:nvPr>
            <p:ph idx="2" type="body"/>
          </p:nvPr>
        </p:nvSpPr>
        <p:spPr>
          <a:xfrm>
            <a:off x="571500" y="1491625"/>
            <a:ext cx="7987200" cy="2865600"/>
          </a:xfrm>
          <a:prstGeom prst="rect">
            <a:avLst/>
          </a:prstGeom>
        </p:spPr>
        <p:txBody>
          <a:bodyPr anchorCtr="0" anchor="t" bIns="0" lIns="0" spcFirstLastPara="1" rIns="0" wrap="square" tIns="0">
            <a:noAutofit/>
          </a:bodyPr>
          <a:lstStyle/>
          <a:p>
            <a:pPr indent="-317500" lvl="0" marL="457200" rtl="0" algn="l">
              <a:lnSpc>
                <a:spcPct val="115000"/>
              </a:lnSpc>
              <a:spcBef>
                <a:spcPts val="800"/>
              </a:spcBef>
              <a:spcAft>
                <a:spcPts val="0"/>
              </a:spcAft>
              <a:buSzPts val="1400"/>
              <a:buChar char="•"/>
            </a:pPr>
            <a:r>
              <a:rPr lang="en" sz="1400"/>
              <a:t>A compute unit can handle a default of 4 concurrent incoming requests. Actual number of concurrent requests per compute may vary based on the model size.</a:t>
            </a:r>
            <a:endParaRPr sz="1400"/>
          </a:p>
          <a:p>
            <a:pPr indent="-317500" lvl="0" marL="457200" rtl="0" algn="l">
              <a:lnSpc>
                <a:spcPct val="115000"/>
              </a:lnSpc>
              <a:spcBef>
                <a:spcPts val="800"/>
              </a:spcBef>
              <a:spcAft>
                <a:spcPts val="0"/>
              </a:spcAft>
              <a:buSzPts val="1400"/>
              <a:buChar char="•"/>
            </a:pPr>
            <a:r>
              <a:rPr lang="en" sz="1400"/>
              <a:t>Auto-scales scales compute resources up or down based on request volume between user adjustable min/max range.</a:t>
            </a:r>
            <a:endParaRPr sz="1400"/>
          </a:p>
          <a:p>
            <a:pPr indent="-317500" lvl="0" marL="457200" rtl="0" algn="l">
              <a:lnSpc>
                <a:spcPct val="115000"/>
              </a:lnSpc>
              <a:spcBef>
                <a:spcPts val="800"/>
              </a:spcBef>
              <a:spcAft>
                <a:spcPts val="0"/>
              </a:spcAft>
              <a:buSzPts val="1400"/>
              <a:buChar char="•"/>
            </a:pPr>
            <a:r>
              <a:rPr b="1" lang="en" sz="1400">
                <a:solidFill>
                  <a:schemeClr val="dk2"/>
                </a:solidFill>
              </a:rPr>
              <a:t>Serving Cost(per hour) = Provisioned Concurrency (in multiples of 4) * price/DBU</a:t>
            </a:r>
            <a:endParaRPr b="1" sz="1400">
              <a:solidFill>
                <a:schemeClr val="dk2"/>
              </a:solidFill>
            </a:endParaRPr>
          </a:p>
          <a:p>
            <a:pPr indent="-317500" lvl="0" marL="457200" rtl="0" algn="l">
              <a:lnSpc>
                <a:spcPct val="115000"/>
              </a:lnSpc>
              <a:spcBef>
                <a:spcPts val="800"/>
              </a:spcBef>
              <a:spcAft>
                <a:spcPts val="0"/>
              </a:spcAft>
              <a:buSzPts val="1400"/>
              <a:buChar char="•"/>
            </a:pPr>
            <a:r>
              <a:rPr lang="en" sz="1400"/>
              <a:t>Price/DBU depends on compute type</a:t>
            </a:r>
            <a:endParaRPr sz="1400"/>
          </a:p>
          <a:p>
            <a:pPr indent="-317500" lvl="1" marL="914400" rtl="0" algn="l">
              <a:lnSpc>
                <a:spcPct val="115000"/>
              </a:lnSpc>
              <a:spcBef>
                <a:spcPts val="800"/>
              </a:spcBef>
              <a:spcAft>
                <a:spcPts val="0"/>
              </a:spcAft>
              <a:buSzPts val="1400"/>
              <a:buChar char="•"/>
            </a:pPr>
            <a:r>
              <a:rPr lang="en" sz="1400"/>
              <a:t>1 provisioned concurrency on CPU = 1 DBU * $0.07/DBU</a:t>
            </a:r>
            <a:endParaRPr sz="1400"/>
          </a:p>
          <a:p>
            <a:pPr indent="-317500" lvl="1" marL="914400" rtl="0" algn="l">
              <a:lnSpc>
                <a:spcPct val="115000"/>
              </a:lnSpc>
              <a:spcBef>
                <a:spcPts val="800"/>
              </a:spcBef>
              <a:spcAft>
                <a:spcPts val="0"/>
              </a:spcAft>
              <a:buSzPts val="1400"/>
              <a:buChar char="•"/>
            </a:pPr>
            <a:r>
              <a:rPr lang="en" sz="1400"/>
              <a:t>1 provisioned concurrency on 1xA10 GPU = 6 DBU * 0.07/DBU</a:t>
            </a:r>
            <a:endParaRPr sz="1400"/>
          </a:p>
          <a:p>
            <a:pPr indent="-317500" lvl="0" marL="457200" rtl="0" algn="l">
              <a:lnSpc>
                <a:spcPct val="115000"/>
              </a:lnSpc>
              <a:spcBef>
                <a:spcPts val="800"/>
              </a:spcBef>
              <a:spcAft>
                <a:spcPts val="0"/>
              </a:spcAft>
              <a:buSzPts val="1400"/>
              <a:buChar char="•"/>
            </a:pPr>
            <a:r>
              <a:rPr lang="en" sz="1400"/>
              <a:t>For model serving, you only pay to Databricks, eliminating additional costs to cloud vendor</a:t>
            </a:r>
            <a:endParaRPr sz="1400"/>
          </a:p>
        </p:txBody>
      </p:sp>
      <p:sp>
        <p:nvSpPr>
          <p:cNvPr id="862" name="Google Shape;862;p104"/>
          <p:cNvSpPr txBox="1"/>
          <p:nvPr/>
        </p:nvSpPr>
        <p:spPr>
          <a:xfrm>
            <a:off x="573750" y="42861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u="sng">
                <a:solidFill>
                  <a:schemeClr val="hlink"/>
                </a:solidFill>
                <a:latin typeface="DM Sans"/>
                <a:ea typeface="DM Sans"/>
                <a:cs typeface="DM Sans"/>
                <a:sym typeface="DM Sans"/>
                <a:hlinkClick r:id="rId3"/>
              </a:rPr>
              <a:t>official pricing page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05"/>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Model Serving</a:t>
            </a:r>
            <a:r>
              <a:rPr lang="en" sz="2800"/>
              <a:t> Pricing</a:t>
            </a:r>
            <a:endParaRPr sz="2800"/>
          </a:p>
        </p:txBody>
      </p:sp>
      <p:sp>
        <p:nvSpPr>
          <p:cNvPr id="868" name="Google Shape;868;p10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Basic Cost Calculation</a:t>
            </a:r>
            <a:endParaRPr/>
          </a:p>
        </p:txBody>
      </p:sp>
      <p:graphicFrame>
        <p:nvGraphicFramePr>
          <p:cNvPr id="869" name="Google Shape;869;p105"/>
          <p:cNvGraphicFramePr/>
          <p:nvPr/>
        </p:nvGraphicFramePr>
        <p:xfrm>
          <a:off x="562075" y="1272685"/>
          <a:ext cx="3000000" cy="3000000"/>
        </p:xfrm>
        <a:graphic>
          <a:graphicData uri="http://schemas.openxmlformats.org/drawingml/2006/table">
            <a:tbl>
              <a:tblPr>
                <a:noFill/>
                <a:tableStyleId>{A1720187-DE7C-4B2C-A4B9-4FA1E55A1D5A}</a:tableStyleId>
              </a:tblPr>
              <a:tblGrid>
                <a:gridCol w="2766600"/>
                <a:gridCol w="5229900"/>
              </a:tblGrid>
              <a:tr h="401950">
                <a:tc>
                  <a:txBody>
                    <a:bodyPr/>
                    <a:lstStyle/>
                    <a:p>
                      <a:pPr indent="0" lvl="0" marL="0" rtl="0" algn="l">
                        <a:spcBef>
                          <a:spcPts val="0"/>
                        </a:spcBef>
                        <a:spcAft>
                          <a:spcPts val="0"/>
                        </a:spcAft>
                        <a:buNone/>
                      </a:pPr>
                      <a:r>
                        <a:rPr b="1" lang="en">
                          <a:solidFill>
                            <a:schemeClr val="lt1"/>
                          </a:solidFill>
                          <a:latin typeface="DM Sans"/>
                          <a:ea typeface="DM Sans"/>
                          <a:cs typeface="DM Sans"/>
                          <a:sym typeface="DM Sans"/>
                        </a:rPr>
                        <a:t>Scenario</a:t>
                      </a:r>
                      <a:endParaRPr b="1">
                        <a:solidFill>
                          <a:schemeClr val="lt1"/>
                        </a:solidFill>
                        <a:latin typeface="DM Sans"/>
                        <a:ea typeface="DM Sans"/>
                        <a:cs typeface="DM Sans"/>
                        <a:sym typeface="DM Sans"/>
                      </a:endParaRPr>
                    </a:p>
                  </a:txBody>
                  <a:tcPr marT="91425" marB="91425" marR="91425" marL="91425">
                    <a:lnB cap="flat" cmpd="sng" w="12700">
                      <a:solidFill>
                        <a:srgbClr val="9E9E9E"/>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a:solidFill>
                            <a:schemeClr val="lt1"/>
                          </a:solidFill>
                          <a:latin typeface="DM Sans"/>
                          <a:ea typeface="DM Sans"/>
                          <a:cs typeface="DM Sans"/>
                          <a:sym typeface="DM Sans"/>
                        </a:rPr>
                        <a:t>How much you pay?</a:t>
                      </a:r>
                      <a:endParaRPr b="1">
                        <a:solidFill>
                          <a:schemeClr val="lt1"/>
                        </a:solidFill>
                        <a:latin typeface="DM Sans"/>
                        <a:ea typeface="DM Sans"/>
                        <a:cs typeface="DM Sans"/>
                        <a:sym typeface="DM Sans"/>
                      </a:endParaRPr>
                    </a:p>
                  </a:txBody>
                  <a:tcPr marT="91425" marB="91425" marR="91425" marL="91425">
                    <a:solidFill>
                      <a:schemeClr val="dk2"/>
                    </a:solidFill>
                  </a:tcPr>
                </a:tc>
              </a:tr>
              <a:tr h="401950">
                <a:tc>
                  <a:txBody>
                    <a:bodyPr/>
                    <a:lstStyle/>
                    <a:p>
                      <a:pPr indent="0" lvl="0" marL="0" rtl="0" algn="l">
                        <a:spcBef>
                          <a:spcPts val="0"/>
                        </a:spcBef>
                        <a:spcAft>
                          <a:spcPts val="0"/>
                        </a:spcAft>
                        <a:buNone/>
                      </a:pPr>
                      <a:r>
                        <a:rPr lang="en">
                          <a:latin typeface="DM Sans"/>
                          <a:ea typeface="DM Sans"/>
                          <a:cs typeface="DM Sans"/>
                          <a:sym typeface="DM Sans"/>
                        </a:rPr>
                        <a:t>No traffic with autoscale to zero</a:t>
                      </a:r>
                      <a:endParaRPr>
                        <a:latin typeface="DM Sans"/>
                        <a:ea typeface="DM Sans"/>
                        <a:cs typeface="DM Sans"/>
                        <a:sym typeface="DM Sans"/>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DM Sans"/>
                          <a:ea typeface="DM Sans"/>
                          <a:cs typeface="DM Sans"/>
                          <a:sym typeface="DM Sans"/>
                        </a:rPr>
                        <a:t>Zero :)</a:t>
                      </a:r>
                      <a:endParaRPr b="1">
                        <a:solidFill>
                          <a:schemeClr val="dk2"/>
                        </a:solidFill>
                        <a:latin typeface="DM Sans"/>
                        <a:ea typeface="DM Sans"/>
                        <a:cs typeface="DM Sans"/>
                        <a:sym typeface="DM Sans"/>
                      </a:endParaRPr>
                    </a:p>
                  </a:txBody>
                  <a:tcPr marT="91425" marB="91425" marR="91425" marL="91425">
                    <a:lnL cap="flat" cmpd="sng" w="12700">
                      <a:solidFill>
                        <a:srgbClr val="9E9E9E"/>
                      </a:solidFill>
                      <a:prstDash val="solid"/>
                      <a:round/>
                      <a:headEnd len="sm" w="sm" type="none"/>
                      <a:tailEnd len="sm" w="sm" type="none"/>
                    </a:lnL>
                  </a:tcPr>
                </a:tc>
              </a:tr>
              <a:tr h="613275">
                <a:tc>
                  <a:txBody>
                    <a:bodyPr/>
                    <a:lstStyle/>
                    <a:p>
                      <a:pPr indent="0" lvl="0" marL="0" rtl="0" algn="l">
                        <a:spcBef>
                          <a:spcPts val="0"/>
                        </a:spcBef>
                        <a:spcAft>
                          <a:spcPts val="0"/>
                        </a:spcAft>
                        <a:buNone/>
                      </a:pPr>
                      <a:r>
                        <a:rPr lang="en">
                          <a:latin typeface="DM Sans"/>
                          <a:ea typeface="DM Sans"/>
                          <a:cs typeface="DM Sans"/>
                          <a:sym typeface="DM Sans"/>
                        </a:rPr>
                        <a:t>If traffic increases to 20 concurrent requests </a:t>
                      </a:r>
                      <a:endParaRPr>
                        <a:latin typeface="DM Sans"/>
                        <a:ea typeface="DM Sans"/>
                        <a:cs typeface="DM Sans"/>
                        <a:sym typeface="DM Sans"/>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(Assuming traffic remains at 20 for next hour. You pay in ms. )</a:t>
                      </a:r>
                      <a:endParaRPr b="1">
                        <a:solidFill>
                          <a:schemeClr val="dk2"/>
                        </a:solidFill>
                        <a:latin typeface="DM Sans"/>
                        <a:ea typeface="DM Sans"/>
                        <a:cs typeface="DM Sans"/>
                        <a:sym typeface="DM Sans"/>
                      </a:endParaRPr>
                    </a:p>
                    <a:p>
                      <a:pPr indent="0" lvl="0" marL="0" rtl="0" algn="l">
                        <a:spcBef>
                          <a:spcPts val="0"/>
                        </a:spcBef>
                        <a:spcAft>
                          <a:spcPts val="0"/>
                        </a:spcAft>
                        <a:buNone/>
                      </a:pPr>
                      <a:r>
                        <a:rPr b="1" lang="en">
                          <a:solidFill>
                            <a:schemeClr val="dk2"/>
                          </a:solidFill>
                          <a:latin typeface="DM Sans"/>
                          <a:ea typeface="DM Sans"/>
                          <a:cs typeface="DM Sans"/>
                          <a:sym typeface="DM Sans"/>
                        </a:rPr>
                        <a:t>20 * 1 DBU/hr * price/DB</a:t>
                      </a:r>
                      <a:endParaRPr b="1">
                        <a:solidFill>
                          <a:schemeClr val="dk2"/>
                        </a:solidFill>
                        <a:latin typeface="DM Sans"/>
                        <a:ea typeface="DM Sans"/>
                        <a:cs typeface="DM Sans"/>
                        <a:sym typeface="DM Sans"/>
                      </a:endParaRPr>
                    </a:p>
                    <a:p>
                      <a:pPr indent="0" lvl="0" marL="0" rtl="0" algn="l">
                        <a:spcBef>
                          <a:spcPts val="0"/>
                        </a:spcBef>
                        <a:spcAft>
                          <a:spcPts val="0"/>
                        </a:spcAft>
                        <a:buNone/>
                      </a:pPr>
                      <a:r>
                        <a:t/>
                      </a:r>
                      <a:endParaRPr b="1">
                        <a:solidFill>
                          <a:schemeClr val="dk2"/>
                        </a:solidFill>
                        <a:latin typeface="DM Sans"/>
                        <a:ea typeface="DM Sans"/>
                        <a:cs typeface="DM Sans"/>
                        <a:sym typeface="DM Sans"/>
                      </a:endParaRPr>
                    </a:p>
                  </a:txBody>
                  <a:tcPr marT="91425" marB="91425" marR="91425" marL="91425">
                    <a:lnL cap="flat" cmpd="sng" w="12700">
                      <a:solidFill>
                        <a:srgbClr val="9E9E9E"/>
                      </a:solidFill>
                      <a:prstDash val="solid"/>
                      <a:round/>
                      <a:headEnd len="sm" w="sm" type="none"/>
                      <a:tailEnd len="sm" w="sm" type="none"/>
                    </a:lnL>
                  </a:tcPr>
                </a:tc>
              </a:tr>
              <a:tr h="383775">
                <a:tc>
                  <a:txBody>
                    <a:bodyPr/>
                    <a:lstStyle/>
                    <a:p>
                      <a:pPr indent="0" lvl="0" marL="0" rtl="0" algn="l">
                        <a:spcBef>
                          <a:spcPts val="0"/>
                        </a:spcBef>
                        <a:spcAft>
                          <a:spcPts val="0"/>
                        </a:spcAft>
                        <a:buNone/>
                      </a:pPr>
                      <a:r>
                        <a:rPr lang="en">
                          <a:latin typeface="DM Sans"/>
                          <a:ea typeface="DM Sans"/>
                          <a:cs typeface="DM Sans"/>
                          <a:sym typeface="DM Sans"/>
                        </a:rPr>
                        <a:t>If traffic increases to 26 concurrent requests</a:t>
                      </a:r>
                      <a:endParaRPr>
                        <a:latin typeface="DM Sans"/>
                        <a:ea typeface="DM Sans"/>
                        <a:cs typeface="DM Sans"/>
                        <a:sym typeface="DM Sans"/>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We'd instantly scale provisioned concurrency to 28 (Concurrency scales by 4) </a:t>
                      </a:r>
                      <a:endParaRPr>
                        <a:latin typeface="DM Sans"/>
                        <a:ea typeface="DM Sans"/>
                        <a:cs typeface="DM Sans"/>
                        <a:sym typeface="DM Sans"/>
                      </a:endParaRPr>
                    </a:p>
                    <a:p>
                      <a:pPr indent="0" lvl="0" marL="0" rtl="0" algn="l">
                        <a:spcBef>
                          <a:spcPts val="0"/>
                        </a:spcBef>
                        <a:spcAft>
                          <a:spcPts val="0"/>
                        </a:spcAft>
                        <a:buNone/>
                      </a:pPr>
                      <a:r>
                        <a:rPr b="1" lang="en">
                          <a:solidFill>
                            <a:schemeClr val="dk2"/>
                          </a:solidFill>
                          <a:latin typeface="DM Sans"/>
                          <a:ea typeface="DM Sans"/>
                          <a:cs typeface="DM Sans"/>
                          <a:sym typeface="DM Sans"/>
                        </a:rPr>
                        <a:t>28 * 1 DBU/hr * price/DBU</a:t>
                      </a:r>
                      <a:endParaRPr b="1">
                        <a:solidFill>
                          <a:schemeClr val="dk2"/>
                        </a:solidFill>
                        <a:latin typeface="DM Sans"/>
                        <a:ea typeface="DM Sans"/>
                        <a:cs typeface="DM Sans"/>
                        <a:sym typeface="DM Sans"/>
                      </a:endParaRPr>
                    </a:p>
                  </a:txBody>
                  <a:tcPr marT="91425" marB="91425" marR="91425" marL="91425">
                    <a:lnL cap="flat" cmpd="sng" w="12700">
                      <a:solidFill>
                        <a:srgbClr val="9E9E9E"/>
                      </a:solidFill>
                      <a:prstDash val="solid"/>
                      <a:round/>
                      <a:headEnd len="sm" w="sm" type="none"/>
                      <a:tailEnd len="sm" w="sm" type="none"/>
                    </a:lnL>
                  </a:tcPr>
                </a:tc>
              </a:tr>
              <a:tr h="798975">
                <a:tc>
                  <a:txBody>
                    <a:bodyPr/>
                    <a:lstStyle/>
                    <a:p>
                      <a:pPr indent="0" lvl="0" marL="0" rtl="0" algn="l">
                        <a:spcBef>
                          <a:spcPts val="0"/>
                        </a:spcBef>
                        <a:spcAft>
                          <a:spcPts val="0"/>
                        </a:spcAft>
                        <a:buNone/>
                      </a:pPr>
                      <a:r>
                        <a:rPr lang="en">
                          <a:latin typeface="DM Sans"/>
                          <a:ea typeface="DM Sans"/>
                          <a:cs typeface="DM Sans"/>
                          <a:sym typeface="DM Sans"/>
                        </a:rPr>
                        <a:t>If traffic decreases to 8</a:t>
                      </a:r>
                      <a:endParaRPr>
                        <a:latin typeface="DM Sans"/>
                        <a:ea typeface="DM Sans"/>
                        <a:cs typeface="DM Sans"/>
                        <a:sym typeface="DM Sans"/>
                      </a:endParaRPr>
                    </a:p>
                  </a:txBody>
                  <a:tcPr marT="88900" marB="88900" marR="88900" marL="88900">
                    <a:lnT cap="flat" cmpd="sng" w="127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latin typeface="DM Sans"/>
                          <a:ea typeface="DM Sans"/>
                          <a:cs typeface="DM Sans"/>
                          <a:sym typeface="DM Sans"/>
                        </a:rPr>
                        <a:t>We’d gradually reduce provisioned concurrency to 8</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(nit: we drop concurrency by 4 after 5 mins)</a:t>
                      </a:r>
                      <a:endParaRPr>
                        <a:latin typeface="DM Sans"/>
                        <a:ea typeface="DM Sans"/>
                        <a:cs typeface="DM Sans"/>
                        <a:sym typeface="DM Sans"/>
                      </a:endParaRPr>
                    </a:p>
                    <a:p>
                      <a:pPr indent="0" lvl="0" marL="0" rtl="0" algn="l">
                        <a:spcBef>
                          <a:spcPts val="0"/>
                        </a:spcBef>
                        <a:spcAft>
                          <a:spcPts val="0"/>
                        </a:spcAft>
                        <a:buNone/>
                      </a:pPr>
                      <a:r>
                        <a:rPr b="1" lang="en">
                          <a:solidFill>
                            <a:schemeClr val="dk2"/>
                          </a:solidFill>
                          <a:latin typeface="DM Sans"/>
                          <a:ea typeface="DM Sans"/>
                          <a:cs typeface="DM Sans"/>
                          <a:sym typeface="DM Sans"/>
                        </a:rPr>
                        <a:t>8 * 1 DBU/hr * price/DBU</a:t>
                      </a:r>
                      <a:endParaRPr>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6"/>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Inference Performance Benchmarks</a:t>
            </a:r>
            <a:endParaRPr/>
          </a:p>
        </p:txBody>
      </p:sp>
      <p:pic>
        <p:nvPicPr>
          <p:cNvPr id="875" name="Google Shape;875;p106" title="Chart"/>
          <p:cNvPicPr preferRelativeResize="0"/>
          <p:nvPr/>
        </p:nvPicPr>
        <p:blipFill>
          <a:blip r:embed="rId3">
            <a:alphaModFix/>
          </a:blip>
          <a:stretch>
            <a:fillRect/>
          </a:stretch>
        </p:blipFill>
        <p:spPr>
          <a:xfrm>
            <a:off x="410325" y="1023325"/>
            <a:ext cx="6062385" cy="3748575"/>
          </a:xfrm>
          <a:prstGeom prst="rect">
            <a:avLst/>
          </a:prstGeom>
          <a:noFill/>
          <a:ln>
            <a:noFill/>
          </a:ln>
        </p:spPr>
      </p:pic>
      <p:sp>
        <p:nvSpPr>
          <p:cNvPr id="876" name="Google Shape;876;p106"/>
          <p:cNvSpPr txBox="1"/>
          <p:nvPr/>
        </p:nvSpPr>
        <p:spPr>
          <a:xfrm>
            <a:off x="6542325" y="1023325"/>
            <a:ext cx="2325300" cy="3425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800"/>
              </a:spcBef>
              <a:spcAft>
                <a:spcPts val="0"/>
              </a:spcAft>
              <a:buNone/>
            </a:pPr>
            <a:r>
              <a:rPr b="1" lang="en" sz="1200">
                <a:solidFill>
                  <a:srgbClr val="1B3139"/>
                </a:solidFill>
                <a:latin typeface="DM Sans"/>
                <a:ea typeface="DM Sans"/>
                <a:cs typeface="DM Sans"/>
                <a:sym typeface="DM Sans"/>
              </a:rPr>
              <a:t>Setup:</a:t>
            </a:r>
            <a:endParaRPr b="1" sz="1200">
              <a:solidFill>
                <a:srgbClr val="1B3139"/>
              </a:solidFill>
              <a:latin typeface="DM Sans"/>
              <a:ea typeface="DM Sans"/>
              <a:cs typeface="DM Sans"/>
              <a:sym typeface="DM Sans"/>
            </a:endParaRPr>
          </a:p>
          <a:p>
            <a:pPr indent="-190500" lvl="0" marL="285750" rtl="0" algn="l">
              <a:lnSpc>
                <a:spcPct val="115000"/>
              </a:lnSpc>
              <a:spcBef>
                <a:spcPts val="800"/>
              </a:spcBef>
              <a:spcAft>
                <a:spcPts val="0"/>
              </a:spcAft>
              <a:buClr>
                <a:srgbClr val="1B5162"/>
              </a:buClr>
              <a:buSzPts val="1200"/>
              <a:buFont typeface="DM Sans"/>
              <a:buChar char="➔"/>
            </a:pPr>
            <a:r>
              <a:rPr lang="en" sz="1200">
                <a:solidFill>
                  <a:srgbClr val="1B3139"/>
                </a:solidFill>
                <a:latin typeface="DM Sans"/>
                <a:ea typeface="DM Sans"/>
                <a:cs typeface="DM Sans"/>
                <a:sym typeface="DM Sans"/>
              </a:rPr>
              <a:t>Base/ Any Fine-tuned variant model</a:t>
            </a:r>
            <a:endParaRPr sz="1200">
              <a:solidFill>
                <a:srgbClr val="1B3139"/>
              </a:solidFill>
              <a:latin typeface="DM Sans"/>
              <a:ea typeface="DM Sans"/>
              <a:cs typeface="DM Sans"/>
              <a:sym typeface="DM Sans"/>
            </a:endParaRPr>
          </a:p>
          <a:p>
            <a:pPr indent="-190500" lvl="0" marL="285750" rtl="0" algn="l">
              <a:lnSpc>
                <a:spcPct val="115000"/>
              </a:lnSpc>
              <a:spcBef>
                <a:spcPts val="0"/>
              </a:spcBef>
              <a:spcAft>
                <a:spcPts val="0"/>
              </a:spcAft>
              <a:buClr>
                <a:srgbClr val="1B5162"/>
              </a:buClr>
              <a:buSzPts val="1200"/>
              <a:buFont typeface="DM Sans"/>
              <a:buChar char="➔"/>
            </a:pPr>
            <a:r>
              <a:rPr lang="en" sz="1200">
                <a:solidFill>
                  <a:srgbClr val="1B3139"/>
                </a:solidFill>
                <a:latin typeface="DM Sans"/>
                <a:ea typeface="DM Sans"/>
                <a:cs typeface="DM Sans"/>
                <a:sym typeface="DM Sans"/>
              </a:rPr>
              <a:t>Input: 2048 tokens</a:t>
            </a:r>
            <a:endParaRPr sz="1200">
              <a:solidFill>
                <a:srgbClr val="1B3139"/>
              </a:solidFill>
              <a:latin typeface="DM Sans"/>
              <a:ea typeface="DM Sans"/>
              <a:cs typeface="DM Sans"/>
              <a:sym typeface="DM Sans"/>
            </a:endParaRPr>
          </a:p>
          <a:p>
            <a:pPr indent="-190500" lvl="0" marL="285750" rtl="0" algn="l">
              <a:lnSpc>
                <a:spcPct val="115000"/>
              </a:lnSpc>
              <a:spcBef>
                <a:spcPts val="0"/>
              </a:spcBef>
              <a:spcAft>
                <a:spcPts val="0"/>
              </a:spcAft>
              <a:buClr>
                <a:srgbClr val="1B5162"/>
              </a:buClr>
              <a:buSzPts val="1200"/>
              <a:buFont typeface="DM Sans"/>
              <a:buChar char="➔"/>
            </a:pPr>
            <a:r>
              <a:rPr lang="en" sz="1200">
                <a:solidFill>
                  <a:srgbClr val="1B3139"/>
                </a:solidFill>
                <a:latin typeface="DM Sans"/>
                <a:ea typeface="DM Sans"/>
                <a:cs typeface="DM Sans"/>
                <a:sym typeface="DM Sans"/>
              </a:rPr>
              <a:t>Output: 256 tokens</a:t>
            </a:r>
            <a:endParaRPr sz="1200">
              <a:solidFill>
                <a:srgbClr val="1B3139"/>
              </a:solidFill>
              <a:latin typeface="DM Sans"/>
              <a:ea typeface="DM Sans"/>
              <a:cs typeface="DM Sans"/>
              <a:sym typeface="DM Sans"/>
            </a:endParaRPr>
          </a:p>
          <a:p>
            <a:pPr indent="-190500" lvl="0" marL="285750" rtl="0" algn="l">
              <a:lnSpc>
                <a:spcPct val="115000"/>
              </a:lnSpc>
              <a:spcBef>
                <a:spcPts val="0"/>
              </a:spcBef>
              <a:spcAft>
                <a:spcPts val="0"/>
              </a:spcAft>
              <a:buClr>
                <a:srgbClr val="1B3139"/>
              </a:buClr>
              <a:buSzPts val="1200"/>
              <a:buFont typeface="DM Sans"/>
              <a:buChar char="➔"/>
            </a:pPr>
            <a:r>
              <a:rPr lang="en" sz="1200">
                <a:solidFill>
                  <a:srgbClr val="1B3139"/>
                </a:solidFill>
                <a:latin typeface="DM Sans"/>
                <a:ea typeface="DM Sans"/>
                <a:cs typeface="DM Sans"/>
                <a:sym typeface="DM Sans"/>
              </a:rPr>
              <a:t>Batch size &lt;=4</a:t>
            </a:r>
            <a:endParaRPr sz="1200">
              <a:solidFill>
                <a:srgbClr val="1B3139"/>
              </a:solidFill>
              <a:latin typeface="DM Sans"/>
              <a:ea typeface="DM Sans"/>
              <a:cs typeface="DM Sans"/>
              <a:sym typeface="DM Sans"/>
            </a:endParaRPr>
          </a:p>
          <a:p>
            <a:pPr indent="-190500" lvl="0" marL="285750" rtl="0" algn="l">
              <a:lnSpc>
                <a:spcPct val="115000"/>
              </a:lnSpc>
              <a:spcBef>
                <a:spcPts val="0"/>
              </a:spcBef>
              <a:spcAft>
                <a:spcPts val="0"/>
              </a:spcAft>
              <a:buClr>
                <a:srgbClr val="1B5162"/>
              </a:buClr>
              <a:buSzPts val="1200"/>
              <a:buFont typeface="DM Sans"/>
              <a:buChar char="➔"/>
            </a:pPr>
            <a:r>
              <a:rPr lang="en" sz="1200">
                <a:solidFill>
                  <a:srgbClr val="1B3139"/>
                </a:solidFill>
                <a:latin typeface="DM Sans"/>
                <a:ea typeface="DM Sans"/>
                <a:cs typeface="DM Sans"/>
                <a:sym typeface="DM Sans"/>
              </a:rPr>
              <a:t>Bfloat16 (no quantization)</a:t>
            </a:r>
            <a:endParaRPr sz="1200">
              <a:solidFill>
                <a:srgbClr val="1B3139"/>
              </a:solidFill>
              <a:latin typeface="DM Sans"/>
              <a:ea typeface="DM Sans"/>
              <a:cs typeface="DM Sans"/>
              <a:sym typeface="DM Sans"/>
            </a:endParaRPr>
          </a:p>
          <a:p>
            <a:pPr indent="-247650" lvl="1" marL="571500" rtl="0" algn="l">
              <a:lnSpc>
                <a:spcPct val="115000"/>
              </a:lnSpc>
              <a:spcBef>
                <a:spcPts val="0"/>
              </a:spcBef>
              <a:spcAft>
                <a:spcPts val="0"/>
              </a:spcAft>
              <a:buClr>
                <a:srgbClr val="1B3139"/>
              </a:buClr>
              <a:buSzPts val="1200"/>
              <a:buFont typeface="DM Sans"/>
              <a:buChar char="◆"/>
            </a:pPr>
            <a:r>
              <a:rPr lang="en" sz="1200">
                <a:solidFill>
                  <a:srgbClr val="1B3139"/>
                </a:solidFill>
                <a:latin typeface="DM Sans"/>
                <a:ea typeface="DM Sans"/>
                <a:cs typeface="DM Sans"/>
                <a:sym typeface="DM Sans"/>
              </a:rPr>
              <a:t>FP8 Quant would improve latency by 1.5x</a:t>
            </a:r>
            <a:endParaRPr sz="1200">
              <a:solidFill>
                <a:srgbClr val="1B3139"/>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07"/>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Cost Observability</a:t>
            </a:r>
            <a:endParaRPr sz="2800"/>
          </a:p>
        </p:txBody>
      </p:sp>
      <p:sp>
        <p:nvSpPr>
          <p:cNvPr id="882" name="Google Shape;882;p10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Monitor usage with system tables and endpoints tags</a:t>
            </a:r>
            <a:endParaRPr/>
          </a:p>
        </p:txBody>
      </p:sp>
      <p:sp>
        <p:nvSpPr>
          <p:cNvPr id="883" name="Google Shape;883;p107"/>
          <p:cNvSpPr txBox="1"/>
          <p:nvPr>
            <p:ph idx="2" type="body"/>
          </p:nvPr>
        </p:nvSpPr>
        <p:spPr>
          <a:xfrm>
            <a:off x="571500" y="1360350"/>
            <a:ext cx="3826200" cy="32439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1400"/>
              <a:t>Leverage Lakehouse existing tools and AI capabilities to continuously monitor and optimize your costs.</a:t>
            </a:r>
            <a:endParaRPr b="1" sz="1400">
              <a:solidFill>
                <a:schemeClr val="dk2"/>
              </a:solidFill>
            </a:endParaRPr>
          </a:p>
          <a:p>
            <a:pPr indent="-317500" lvl="0" marL="457200" rtl="0" algn="l">
              <a:spcBef>
                <a:spcPts val="800"/>
              </a:spcBef>
              <a:spcAft>
                <a:spcPts val="0"/>
              </a:spcAft>
              <a:buSzPts val="1400"/>
              <a:buChar char="●"/>
            </a:pPr>
            <a:r>
              <a:rPr b="1" lang="en" sz="1400">
                <a:solidFill>
                  <a:schemeClr val="dk2"/>
                </a:solidFill>
              </a:rPr>
              <a:t>System Tables</a:t>
            </a:r>
            <a:r>
              <a:rPr lang="en" sz="1400"/>
              <a:t>: Monitor consumption and forecast future usage, Trigger alerts when billing goes above your criterias</a:t>
            </a:r>
            <a:endParaRPr sz="1400"/>
          </a:p>
          <a:p>
            <a:pPr indent="-317500" lvl="0" marL="457200" rtl="0" algn="l">
              <a:spcBef>
                <a:spcPts val="0"/>
              </a:spcBef>
              <a:spcAft>
                <a:spcPts val="0"/>
              </a:spcAft>
              <a:buSzPts val="1400"/>
              <a:buChar char="●"/>
            </a:pPr>
            <a:r>
              <a:rPr b="1" lang="en" sz="1400">
                <a:solidFill>
                  <a:schemeClr val="dk2"/>
                </a:solidFill>
              </a:rPr>
              <a:t>Endpoint tags</a:t>
            </a:r>
            <a:r>
              <a:rPr lang="en" sz="1400"/>
              <a:t>: Monitor cost and accurately attribute usage to your organization’s business units and teams</a:t>
            </a:r>
            <a:endParaRPr sz="1400"/>
          </a:p>
          <a:p>
            <a:pPr indent="0" lvl="0" marL="0" rtl="0" algn="l">
              <a:spcBef>
                <a:spcPts val="800"/>
              </a:spcBef>
              <a:spcAft>
                <a:spcPts val="0"/>
              </a:spcAft>
              <a:buNone/>
            </a:pPr>
            <a:r>
              <a:t/>
            </a:r>
            <a:endParaRPr sz="1400"/>
          </a:p>
        </p:txBody>
      </p:sp>
      <p:pic>
        <p:nvPicPr>
          <p:cNvPr id="884" name="Google Shape;884;p107"/>
          <p:cNvPicPr preferRelativeResize="0"/>
          <p:nvPr/>
        </p:nvPicPr>
        <p:blipFill>
          <a:blip r:embed="rId3">
            <a:alphaModFix/>
          </a:blip>
          <a:stretch>
            <a:fillRect/>
          </a:stretch>
        </p:blipFill>
        <p:spPr>
          <a:xfrm>
            <a:off x="4473900" y="1394927"/>
            <a:ext cx="4441500" cy="25711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08"/>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Cost Estimation</a:t>
            </a:r>
            <a:endParaRPr sz="2800"/>
          </a:p>
        </p:txBody>
      </p:sp>
      <p:sp>
        <p:nvSpPr>
          <p:cNvPr id="890" name="Google Shape;890;p10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Use cost calculator and Load testing to estimate monthly cost </a:t>
            </a:r>
            <a:endParaRPr/>
          </a:p>
        </p:txBody>
      </p:sp>
      <p:sp>
        <p:nvSpPr>
          <p:cNvPr id="891" name="Google Shape;891;p108"/>
          <p:cNvSpPr txBox="1"/>
          <p:nvPr>
            <p:ph idx="2" type="body"/>
          </p:nvPr>
        </p:nvSpPr>
        <p:spPr>
          <a:xfrm>
            <a:off x="571500" y="1491625"/>
            <a:ext cx="3947700" cy="31578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br>
              <a:rPr lang="en" sz="1500"/>
            </a:br>
            <a:endParaRPr sz="800"/>
          </a:p>
          <a:p>
            <a:pPr indent="0" lvl="0" marL="0" rtl="0" algn="l">
              <a:spcBef>
                <a:spcPts val="800"/>
              </a:spcBef>
              <a:spcAft>
                <a:spcPts val="0"/>
              </a:spcAft>
              <a:buNone/>
            </a:pPr>
            <a:r>
              <a:t/>
            </a:r>
            <a:endParaRPr b="1"/>
          </a:p>
          <a:p>
            <a:pPr indent="0" lvl="0" marL="0" rtl="0" algn="l">
              <a:spcBef>
                <a:spcPts val="800"/>
              </a:spcBef>
              <a:spcAft>
                <a:spcPts val="0"/>
              </a:spcAft>
              <a:buNone/>
            </a:pPr>
            <a:r>
              <a:t/>
            </a:r>
            <a:endParaRPr sz="1500"/>
          </a:p>
        </p:txBody>
      </p:sp>
      <p:sp>
        <p:nvSpPr>
          <p:cNvPr id="892" name="Google Shape;892;p108"/>
          <p:cNvSpPr/>
          <p:nvPr/>
        </p:nvSpPr>
        <p:spPr>
          <a:xfrm>
            <a:off x="4658100" y="1242525"/>
            <a:ext cx="3947700" cy="34773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08"/>
          <p:cNvSpPr txBox="1"/>
          <p:nvPr/>
        </p:nvSpPr>
        <p:spPr>
          <a:xfrm>
            <a:off x="4797075" y="1332450"/>
            <a:ext cx="3191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Average QPS: </a:t>
            </a:r>
            <a:r>
              <a:rPr b="1" lang="en" sz="1200">
                <a:latin typeface="DM Sans"/>
                <a:ea typeface="DM Sans"/>
                <a:cs typeface="DM Sans"/>
                <a:sym typeface="DM Sans"/>
              </a:rPr>
              <a:t>200</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Peak QPS: </a:t>
            </a:r>
            <a:r>
              <a:rPr b="1" lang="en" sz="1200">
                <a:latin typeface="DM Sans"/>
                <a:ea typeface="DM Sans"/>
                <a:cs typeface="DM Sans"/>
                <a:sym typeface="DM Sans"/>
              </a:rPr>
              <a:t>500</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Model Execution Latency (sec): </a:t>
            </a:r>
            <a:r>
              <a:rPr b="1" lang="en" sz="1200">
                <a:latin typeface="DM Sans"/>
                <a:ea typeface="DM Sans"/>
                <a:cs typeface="DM Sans"/>
                <a:sym typeface="DM Sans"/>
              </a:rPr>
              <a:t>0.1</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Uptime (min/day): </a:t>
            </a:r>
            <a:r>
              <a:rPr b="1" lang="en" sz="1200">
                <a:latin typeface="DM Sans"/>
                <a:ea typeface="DM Sans"/>
                <a:cs typeface="DM Sans"/>
                <a:sym typeface="DM Sans"/>
              </a:rPr>
              <a:t>1440</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Scale-to-zero: </a:t>
            </a:r>
            <a:r>
              <a:rPr b="1" lang="en" sz="1200">
                <a:latin typeface="DM Sans"/>
                <a:ea typeface="DM Sans"/>
                <a:cs typeface="DM Sans"/>
                <a:sym typeface="DM Sans"/>
              </a:rPr>
              <a:t>No</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Latency sensitive: </a:t>
            </a:r>
            <a:r>
              <a:rPr b="1" lang="en" sz="1200">
                <a:latin typeface="DM Sans"/>
                <a:ea typeface="DM Sans"/>
                <a:cs typeface="DM Sans"/>
                <a:sym typeface="DM Sans"/>
              </a:rPr>
              <a:t>Yes</a:t>
            </a:r>
            <a:endParaRPr b="1" sz="1200">
              <a:latin typeface="DM Sans"/>
              <a:ea typeface="DM Sans"/>
              <a:cs typeface="DM Sans"/>
              <a:sym typeface="DM Sans"/>
            </a:endParaRPr>
          </a:p>
        </p:txBody>
      </p:sp>
      <p:sp>
        <p:nvSpPr>
          <p:cNvPr id="894" name="Google Shape;894;p108"/>
          <p:cNvSpPr txBox="1"/>
          <p:nvPr/>
        </p:nvSpPr>
        <p:spPr>
          <a:xfrm>
            <a:off x="4747800" y="2834250"/>
            <a:ext cx="3191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Recommended Workload Size: </a:t>
            </a:r>
            <a:r>
              <a:rPr b="1" lang="en" sz="1200">
                <a:latin typeface="DM Sans"/>
                <a:ea typeface="DM Sans"/>
                <a:cs typeface="DM Sans"/>
                <a:sym typeface="DM Sans"/>
              </a:rPr>
              <a:t>L</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Expected Cost (per month): </a:t>
            </a:r>
            <a:r>
              <a:rPr b="1" lang="en" sz="1200">
                <a:latin typeface="DM Sans"/>
                <a:ea typeface="DM Sans"/>
                <a:cs typeface="DM Sans"/>
                <a:sym typeface="DM Sans"/>
              </a:rPr>
              <a:t>$1008.00</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Min Cost (per month): </a:t>
            </a:r>
            <a:r>
              <a:rPr b="1" lang="en" sz="1200">
                <a:latin typeface="DM Sans"/>
                <a:ea typeface="DM Sans"/>
                <a:cs typeface="DM Sans"/>
                <a:sym typeface="DM Sans"/>
              </a:rPr>
              <a:t>$806.40</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Max Cost (per month): </a:t>
            </a:r>
            <a:r>
              <a:rPr b="1" lang="en" sz="1200">
                <a:latin typeface="DM Sans"/>
                <a:ea typeface="DM Sans"/>
                <a:cs typeface="DM Sans"/>
                <a:sym typeface="DM Sans"/>
              </a:rPr>
              <a:t>$3225.60</a:t>
            </a:r>
            <a:endParaRPr b="1" sz="1200">
              <a:latin typeface="DM Sans"/>
              <a:ea typeface="DM Sans"/>
              <a:cs typeface="DM Sans"/>
              <a:sym typeface="DM Sans"/>
            </a:endParaRPr>
          </a:p>
        </p:txBody>
      </p:sp>
      <p:sp>
        <p:nvSpPr>
          <p:cNvPr id="895" name="Google Shape;895;p108"/>
          <p:cNvSpPr/>
          <p:nvPr/>
        </p:nvSpPr>
        <p:spPr>
          <a:xfrm>
            <a:off x="5846925" y="2639175"/>
            <a:ext cx="285000" cy="195000"/>
          </a:xfrm>
          <a:prstGeom prst="down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08"/>
          <p:cNvSpPr txBox="1"/>
          <p:nvPr/>
        </p:nvSpPr>
        <p:spPr>
          <a:xfrm>
            <a:off x="4797075" y="3795000"/>
            <a:ext cx="374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DM Sans"/>
                <a:ea typeface="DM Sans"/>
                <a:cs typeface="DM Sans"/>
                <a:sym typeface="DM Sans"/>
              </a:rPr>
              <a:t>“Expected cost” is what a customer would pay with a constant QPS throughput–where they land in the min/max range depends on autoscaling.</a:t>
            </a:r>
            <a:endParaRPr b="1" i="1" sz="1200">
              <a:latin typeface="DM Sans"/>
              <a:ea typeface="DM Sans"/>
              <a:cs typeface="DM Sans"/>
              <a:sym typeface="DM Sans"/>
            </a:endParaRPr>
          </a:p>
        </p:txBody>
      </p:sp>
      <p:sp>
        <p:nvSpPr>
          <p:cNvPr id="897" name="Google Shape;897;p108"/>
          <p:cNvSpPr/>
          <p:nvPr/>
        </p:nvSpPr>
        <p:spPr>
          <a:xfrm>
            <a:off x="7670200" y="1115425"/>
            <a:ext cx="1057200" cy="376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Example</a:t>
            </a:r>
            <a:endParaRPr>
              <a:latin typeface="DM Sans"/>
              <a:ea typeface="DM Sans"/>
              <a:cs typeface="DM Sans"/>
              <a:sym typeface="DM Sans"/>
            </a:endParaRPr>
          </a:p>
        </p:txBody>
      </p:sp>
      <p:sp>
        <p:nvSpPr>
          <p:cNvPr id="898" name="Google Shape;898;p108"/>
          <p:cNvSpPr txBox="1"/>
          <p:nvPr>
            <p:ph idx="2" type="body"/>
          </p:nvPr>
        </p:nvSpPr>
        <p:spPr>
          <a:xfrm>
            <a:off x="571500" y="1360350"/>
            <a:ext cx="3826200" cy="32439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sz="1400"/>
              <a:t>Use the </a:t>
            </a:r>
            <a:r>
              <a:rPr b="1" lang="en" sz="1400">
                <a:solidFill>
                  <a:schemeClr val="dk2"/>
                </a:solidFill>
              </a:rPr>
              <a:t>cost calculator</a:t>
            </a:r>
            <a:r>
              <a:rPr lang="en" sz="1400"/>
              <a:t> to quickly estimate your monthly expenses.</a:t>
            </a:r>
            <a:endParaRPr sz="1400"/>
          </a:p>
          <a:p>
            <a:pPr indent="-317500" lvl="0" marL="457200" rtl="0" algn="l">
              <a:spcBef>
                <a:spcPts val="0"/>
              </a:spcBef>
              <a:spcAft>
                <a:spcPts val="0"/>
              </a:spcAft>
              <a:buSzPts val="1400"/>
              <a:buChar char="•"/>
            </a:pPr>
            <a:r>
              <a:rPr lang="en" sz="1400"/>
              <a:t>Conduct a </a:t>
            </a:r>
            <a:r>
              <a:rPr b="1" lang="en" sz="1400">
                <a:solidFill>
                  <a:schemeClr val="dk2"/>
                </a:solidFill>
              </a:rPr>
              <a:t>load test with DB provided notebook</a:t>
            </a:r>
            <a:r>
              <a:rPr lang="en" sz="1400"/>
              <a:t> to validate cost estimates.</a:t>
            </a:r>
            <a:endParaRPr sz="1400"/>
          </a:p>
          <a:p>
            <a:pPr indent="-317500" lvl="0" marL="457200" rtl="0" algn="l">
              <a:spcBef>
                <a:spcPts val="0"/>
              </a:spcBef>
              <a:spcAft>
                <a:spcPts val="0"/>
              </a:spcAft>
              <a:buSzPts val="1400"/>
              <a:buChar char="•"/>
            </a:pPr>
            <a:r>
              <a:rPr lang="en" sz="1400"/>
              <a:t>Collaborate with </a:t>
            </a:r>
            <a:r>
              <a:rPr b="1" lang="en" sz="1400">
                <a:solidFill>
                  <a:schemeClr val="dk2"/>
                </a:solidFill>
              </a:rPr>
              <a:t>Databricks Field Engineering</a:t>
            </a:r>
            <a:r>
              <a:rPr lang="en" sz="1400"/>
              <a:t> team to learn best practices and to optimize costs efficiently.</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rPr b="1" lang="en" u="sng">
                <a:solidFill>
                  <a:schemeClr val="hlink"/>
                </a:solidFill>
                <a:hlinkClick r:id="rId4"/>
              </a:rPr>
              <a:t>Cost Calculator</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9"/>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Model Serving</a:t>
            </a:r>
            <a:r>
              <a:rPr lang="en" sz="2800"/>
              <a:t> Security</a:t>
            </a:r>
            <a:endParaRPr sz="2800"/>
          </a:p>
        </p:txBody>
      </p:sp>
      <p:sp>
        <p:nvSpPr>
          <p:cNvPr id="904" name="Google Shape;904;p109"/>
          <p:cNvSpPr txBox="1"/>
          <p:nvPr>
            <p:ph idx="2" type="body"/>
          </p:nvPr>
        </p:nvSpPr>
        <p:spPr>
          <a:xfrm>
            <a:off x="5911550" y="1455300"/>
            <a:ext cx="2850300" cy="2232900"/>
          </a:xfrm>
          <a:prstGeom prst="rect">
            <a:avLst/>
          </a:prstGeom>
          <a:solidFill>
            <a:srgbClr val="FFFFFF"/>
          </a:solidFill>
          <a:effectLst>
            <a:outerShdw blurRad="57150" rotWithShape="0" algn="bl" dir="5400000" dist="19050">
              <a:srgbClr val="000000">
                <a:alpha val="50000"/>
              </a:srgbClr>
            </a:outerShdw>
          </a:effectLst>
        </p:spPr>
        <p:txBody>
          <a:bodyPr anchorCtr="0" anchor="t" bIns="182875" lIns="182875" spcFirstLastPara="1" rIns="182875" wrap="square" tIns="182875">
            <a:noAutofit/>
          </a:bodyPr>
          <a:lstStyle/>
          <a:p>
            <a:pPr indent="0" lvl="0" marL="0" rtl="0" algn="l">
              <a:spcBef>
                <a:spcPts val="800"/>
              </a:spcBef>
              <a:spcAft>
                <a:spcPts val="0"/>
              </a:spcAft>
              <a:buNone/>
            </a:pPr>
            <a:r>
              <a:rPr lang="en" sz="1400"/>
              <a:t>If you have any questions or concerns with the Serverless architecture, </a:t>
            </a:r>
            <a:r>
              <a:rPr b="1" lang="en" sz="1400"/>
              <a:t>we strongly recommend scheduling a meeting with the product/eng team and your security team</a:t>
            </a:r>
            <a:r>
              <a:rPr lang="en" sz="1400"/>
              <a:t>. We are happy to chat!</a:t>
            </a:r>
            <a:endParaRPr sz="1400"/>
          </a:p>
          <a:p>
            <a:pPr indent="0" lvl="0" marL="0" rtl="0" algn="l">
              <a:spcBef>
                <a:spcPts val="800"/>
              </a:spcBef>
              <a:spcAft>
                <a:spcPts val="0"/>
              </a:spcAft>
              <a:buNone/>
            </a:pPr>
            <a:r>
              <a:t/>
            </a:r>
            <a:endParaRPr sz="1400"/>
          </a:p>
        </p:txBody>
      </p:sp>
      <p:sp>
        <p:nvSpPr>
          <p:cNvPr id="905" name="Google Shape;905;p109"/>
          <p:cNvSpPr txBox="1"/>
          <p:nvPr>
            <p:ph idx="2" type="body"/>
          </p:nvPr>
        </p:nvSpPr>
        <p:spPr>
          <a:xfrm>
            <a:off x="515200" y="1006375"/>
            <a:ext cx="5260500" cy="36801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b="1" lang="en" sz="1400">
                <a:solidFill>
                  <a:schemeClr val="dk2"/>
                </a:solidFill>
              </a:rPr>
              <a:t>Private endpoints</a:t>
            </a:r>
            <a:br>
              <a:rPr lang="en" sz="1400"/>
            </a:br>
            <a:r>
              <a:rPr lang="en" sz="1400"/>
              <a:t>Private inbound networking enabled through </a:t>
            </a:r>
            <a:r>
              <a:rPr b="1" lang="en" sz="1400"/>
              <a:t>PrivateLink</a:t>
            </a:r>
            <a:r>
              <a:rPr lang="en" sz="1400"/>
              <a:t> and </a:t>
            </a:r>
            <a:r>
              <a:rPr b="1" lang="en" sz="1400"/>
              <a:t>IP Allowlist</a:t>
            </a:r>
            <a:r>
              <a:rPr lang="en" sz="1400"/>
              <a:t> configuration on the workspace</a:t>
            </a:r>
            <a:endParaRPr sz="1400"/>
          </a:p>
          <a:p>
            <a:pPr indent="-317500" lvl="0" marL="457200" rtl="0" algn="l">
              <a:spcBef>
                <a:spcPts val="0"/>
              </a:spcBef>
              <a:spcAft>
                <a:spcPts val="0"/>
              </a:spcAft>
              <a:buSzPts val="1400"/>
              <a:buChar char="•"/>
            </a:pPr>
            <a:r>
              <a:rPr b="1" lang="en" sz="1400">
                <a:solidFill>
                  <a:schemeClr val="dk2"/>
                </a:solidFill>
              </a:rPr>
              <a:t>Feature Store configuration</a:t>
            </a:r>
            <a:br>
              <a:rPr lang="en" sz="1400"/>
            </a:br>
            <a:r>
              <a:rPr lang="en" sz="1400"/>
              <a:t>Authentication credentials managed by Databricks and same-region networking over cloud provider backbone</a:t>
            </a:r>
            <a:endParaRPr sz="1400"/>
          </a:p>
          <a:p>
            <a:pPr indent="-317500" lvl="0" marL="457200" rtl="0" algn="l">
              <a:spcBef>
                <a:spcPts val="0"/>
              </a:spcBef>
              <a:spcAft>
                <a:spcPts val="0"/>
              </a:spcAft>
              <a:buSzPts val="1400"/>
              <a:buChar char="•"/>
            </a:pPr>
            <a:r>
              <a:rPr b="1" lang="en" sz="1400">
                <a:solidFill>
                  <a:schemeClr val="dk2"/>
                </a:solidFill>
              </a:rPr>
              <a:t>Outbound internet access</a:t>
            </a:r>
            <a:br>
              <a:rPr b="1" lang="en" sz="1400"/>
            </a:br>
            <a:r>
              <a:rPr lang="en" sz="1400"/>
              <a:t>Allowed from the model and can be turned off via support ticket. Blob storage same-region networking over cloud provider backbone</a:t>
            </a:r>
            <a:endParaRPr sz="1400"/>
          </a:p>
          <a:p>
            <a:pPr indent="-317500" lvl="0" marL="457200" rtl="0" algn="l">
              <a:spcBef>
                <a:spcPts val="0"/>
              </a:spcBef>
              <a:spcAft>
                <a:spcPts val="0"/>
              </a:spcAft>
              <a:buSzPts val="1400"/>
              <a:buChar char="•"/>
            </a:pPr>
            <a:r>
              <a:rPr b="1" lang="en" sz="1400">
                <a:solidFill>
                  <a:schemeClr val="dk2"/>
                </a:solidFill>
              </a:rPr>
              <a:t>Communication to private resources in your account</a:t>
            </a:r>
            <a:br>
              <a:rPr lang="en" sz="1400"/>
            </a:br>
            <a:endParaRPr b="1"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10"/>
          <p:cNvSpPr/>
          <p:nvPr/>
        </p:nvSpPr>
        <p:spPr>
          <a:xfrm>
            <a:off x="327194" y="3028069"/>
            <a:ext cx="4374600" cy="2049300"/>
          </a:xfrm>
          <a:prstGeom prst="roundRect">
            <a:avLst>
              <a:gd fmla="val 3370" name="adj"/>
            </a:avLst>
          </a:prstGeom>
          <a:solidFill>
            <a:srgbClr val="FFFFFF"/>
          </a:solidFill>
          <a:ln cap="flat" cmpd="sng" w="19050">
            <a:solidFill>
              <a:srgbClr val="1B313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500">
                <a:solidFill>
                  <a:srgbClr val="1B5162"/>
                </a:solidFill>
                <a:latin typeface="DM Sans Medium"/>
                <a:ea typeface="DM Sans Medium"/>
                <a:cs typeface="DM Sans Medium"/>
                <a:sym typeface="DM Sans Medium"/>
              </a:rPr>
              <a:t>Serverless </a:t>
            </a:r>
            <a:endParaRPr sz="1500">
              <a:solidFill>
                <a:srgbClr val="1B5162"/>
              </a:solidFill>
              <a:latin typeface="DM Sans Medium"/>
              <a:ea typeface="DM Sans Medium"/>
              <a:cs typeface="DM Sans Medium"/>
              <a:sym typeface="DM Sans Medium"/>
            </a:endParaRPr>
          </a:p>
          <a:p>
            <a:pPr indent="0" lvl="0" marL="0" rtl="0" algn="l">
              <a:spcBef>
                <a:spcPts val="0"/>
              </a:spcBef>
              <a:spcAft>
                <a:spcPts val="0"/>
              </a:spcAft>
              <a:buNone/>
            </a:pPr>
            <a:r>
              <a:rPr lang="en" sz="1500">
                <a:solidFill>
                  <a:srgbClr val="1B5162"/>
                </a:solidFill>
                <a:latin typeface="DM Sans Medium"/>
                <a:ea typeface="DM Sans Medium"/>
                <a:cs typeface="DM Sans Medium"/>
                <a:sym typeface="DM Sans Medium"/>
              </a:rPr>
              <a:t>Compute </a:t>
            </a:r>
            <a:br>
              <a:rPr lang="en" sz="1500">
                <a:solidFill>
                  <a:srgbClr val="1B5162"/>
                </a:solidFill>
                <a:latin typeface="DM Sans Medium"/>
                <a:ea typeface="DM Sans Medium"/>
                <a:cs typeface="DM Sans Medium"/>
                <a:sym typeface="DM Sans Medium"/>
              </a:rPr>
            </a:br>
            <a:endParaRPr sz="1500">
              <a:solidFill>
                <a:srgbClr val="1B5162"/>
              </a:solidFill>
              <a:latin typeface="DM Sans Medium"/>
              <a:ea typeface="DM Sans Medium"/>
              <a:cs typeface="DM Sans Medium"/>
              <a:sym typeface="DM Sans Medium"/>
            </a:endParaRPr>
          </a:p>
        </p:txBody>
      </p:sp>
      <p:sp>
        <p:nvSpPr>
          <p:cNvPr id="911" name="Google Shape;911;p110"/>
          <p:cNvSpPr/>
          <p:nvPr/>
        </p:nvSpPr>
        <p:spPr>
          <a:xfrm>
            <a:off x="423431" y="3921009"/>
            <a:ext cx="1316700" cy="6336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900">
                <a:solidFill>
                  <a:srgbClr val="1B5162"/>
                </a:solidFill>
                <a:latin typeface="DM Sans Medium"/>
                <a:ea typeface="DM Sans Medium"/>
                <a:cs typeface="DM Sans Medium"/>
                <a:sym typeface="DM Sans Medium"/>
              </a:rPr>
              <a:t>Custom </a:t>
            </a:r>
            <a:r>
              <a:rPr lang="en" sz="900">
                <a:solidFill>
                  <a:srgbClr val="1B5162"/>
                </a:solidFill>
                <a:latin typeface="DM Sans Medium"/>
                <a:ea typeface="DM Sans Medium"/>
                <a:cs typeface="DM Sans Medium"/>
                <a:sym typeface="DM Sans Medium"/>
              </a:rPr>
              <a:t>Endpoint 1</a:t>
            </a:r>
            <a:endParaRPr sz="800">
              <a:solidFill>
                <a:srgbClr val="1B3139"/>
              </a:solidFill>
              <a:latin typeface="DM Sans"/>
              <a:ea typeface="DM Sans"/>
              <a:cs typeface="DM Sans"/>
              <a:sym typeface="DM Sans"/>
            </a:endParaRPr>
          </a:p>
          <a:p>
            <a:pPr indent="0" lvl="0" marL="0" rtl="0" algn="ctr">
              <a:spcBef>
                <a:spcPts val="0"/>
              </a:spcBef>
              <a:spcAft>
                <a:spcPts val="0"/>
              </a:spcAft>
              <a:buNone/>
            </a:pPr>
            <a:r>
              <a:t/>
            </a:r>
            <a:endParaRPr sz="8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800">
              <a:solidFill>
                <a:srgbClr val="1B5162"/>
              </a:solidFill>
              <a:latin typeface="DM Sans Medium"/>
              <a:ea typeface="DM Sans Medium"/>
              <a:cs typeface="DM Sans Medium"/>
              <a:sym typeface="DM Sans Medium"/>
            </a:endParaRPr>
          </a:p>
        </p:txBody>
      </p:sp>
      <p:sp>
        <p:nvSpPr>
          <p:cNvPr id="912" name="Google Shape;912;p110"/>
          <p:cNvSpPr txBox="1"/>
          <p:nvPr/>
        </p:nvSpPr>
        <p:spPr>
          <a:xfrm>
            <a:off x="161236" y="101248"/>
            <a:ext cx="80004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000">
                <a:solidFill>
                  <a:schemeClr val="dk1"/>
                </a:solidFill>
                <a:latin typeface="DM Sans Medium"/>
                <a:ea typeface="DM Sans Medium"/>
                <a:cs typeface="DM Sans Medium"/>
                <a:sym typeface="DM Sans Medium"/>
              </a:rPr>
              <a:t>Security: Overall Architecture</a:t>
            </a:r>
            <a:endParaRPr sz="3000">
              <a:solidFill>
                <a:srgbClr val="1B3139"/>
              </a:solidFill>
              <a:latin typeface="DM Sans Medium"/>
              <a:ea typeface="DM Sans Medium"/>
              <a:cs typeface="DM Sans Medium"/>
              <a:sym typeface="DM Sans Medium"/>
            </a:endParaRPr>
          </a:p>
        </p:txBody>
      </p:sp>
      <p:sp>
        <p:nvSpPr>
          <p:cNvPr id="913" name="Google Shape;913;p110"/>
          <p:cNvSpPr txBox="1"/>
          <p:nvPr/>
        </p:nvSpPr>
        <p:spPr>
          <a:xfrm>
            <a:off x="8215258"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800">
                <a:solidFill>
                  <a:srgbClr val="618794"/>
                </a:solidFill>
                <a:latin typeface="DM Sans"/>
                <a:ea typeface="DM Sans"/>
                <a:cs typeface="DM Sans"/>
                <a:sym typeface="DM Sans"/>
              </a:rPr>
              <a:t>‹#›</a:t>
            </a:fld>
            <a:endParaRPr sz="800">
              <a:solidFill>
                <a:srgbClr val="618794"/>
              </a:solidFill>
              <a:latin typeface="DM Sans"/>
              <a:ea typeface="DM Sans"/>
              <a:cs typeface="DM Sans"/>
              <a:sym typeface="DM Sans"/>
            </a:endParaRPr>
          </a:p>
        </p:txBody>
      </p:sp>
      <p:sp>
        <p:nvSpPr>
          <p:cNvPr id="914" name="Google Shape;914;p110"/>
          <p:cNvSpPr/>
          <p:nvPr/>
        </p:nvSpPr>
        <p:spPr>
          <a:xfrm>
            <a:off x="327194" y="1266238"/>
            <a:ext cx="4374600" cy="1486800"/>
          </a:xfrm>
          <a:prstGeom prst="roundRect">
            <a:avLst>
              <a:gd fmla="val 5209" name="adj"/>
            </a:avLst>
          </a:prstGeom>
          <a:solidFill>
            <a:srgbClr val="FFFFFF"/>
          </a:solidFill>
          <a:ln cap="flat" cmpd="sng" w="19050">
            <a:solidFill>
              <a:srgbClr val="1B313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500">
                <a:solidFill>
                  <a:srgbClr val="1B5162"/>
                </a:solidFill>
                <a:latin typeface="DM Sans Medium"/>
                <a:ea typeface="DM Sans Medium"/>
                <a:cs typeface="DM Sans Medium"/>
                <a:sym typeface="DM Sans Medium"/>
              </a:rPr>
              <a:t>Control</a:t>
            </a:r>
            <a:br>
              <a:rPr lang="en" sz="1500">
                <a:solidFill>
                  <a:srgbClr val="1B5162"/>
                </a:solidFill>
                <a:latin typeface="DM Sans Medium"/>
                <a:ea typeface="DM Sans Medium"/>
                <a:cs typeface="DM Sans Medium"/>
                <a:sym typeface="DM Sans Medium"/>
              </a:rPr>
            </a:br>
            <a:r>
              <a:rPr lang="en" sz="1500">
                <a:solidFill>
                  <a:srgbClr val="1B5162"/>
                </a:solidFill>
                <a:latin typeface="DM Sans Medium"/>
                <a:ea typeface="DM Sans Medium"/>
                <a:cs typeface="DM Sans Medium"/>
                <a:sym typeface="DM Sans Medium"/>
              </a:rPr>
              <a:t>Plane</a:t>
            </a:r>
            <a:endParaRPr sz="1500">
              <a:solidFill>
                <a:srgbClr val="1B5162"/>
              </a:solidFill>
              <a:latin typeface="DM Sans Medium"/>
              <a:ea typeface="DM Sans Medium"/>
              <a:cs typeface="DM Sans Medium"/>
              <a:sym typeface="DM Sans Medium"/>
            </a:endParaRPr>
          </a:p>
        </p:txBody>
      </p:sp>
      <p:sp>
        <p:nvSpPr>
          <p:cNvPr id="915" name="Google Shape;915;p110"/>
          <p:cNvSpPr/>
          <p:nvPr/>
        </p:nvSpPr>
        <p:spPr>
          <a:xfrm>
            <a:off x="1512960" y="1399213"/>
            <a:ext cx="2002500" cy="3969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latin typeface="DM Sans"/>
                <a:ea typeface="DM Sans"/>
                <a:cs typeface="DM Sans"/>
                <a:sym typeface="DM Sans"/>
              </a:rPr>
              <a:t>Access Control</a:t>
            </a:r>
            <a:endParaRPr sz="900">
              <a:latin typeface="DM Sans"/>
              <a:ea typeface="DM Sans"/>
              <a:cs typeface="DM Sans"/>
              <a:sym typeface="DM Sans"/>
            </a:endParaRPr>
          </a:p>
          <a:p>
            <a:pPr indent="0" lvl="0" marL="0" rtl="0" algn="ctr">
              <a:spcBef>
                <a:spcPts val="0"/>
              </a:spcBef>
              <a:spcAft>
                <a:spcPts val="0"/>
              </a:spcAft>
              <a:buNone/>
            </a:pPr>
            <a:r>
              <a:rPr lang="en" sz="900">
                <a:latin typeface="DM Sans"/>
                <a:ea typeface="DM Sans"/>
                <a:cs typeface="DM Sans"/>
                <a:sym typeface="DM Sans"/>
              </a:rPr>
              <a:t>(AuthN, AuthZ, IP ACLs, PL)</a:t>
            </a:r>
            <a:endParaRPr sz="900">
              <a:latin typeface="DM Sans"/>
              <a:ea typeface="DM Sans"/>
              <a:cs typeface="DM Sans"/>
              <a:sym typeface="DM Sans"/>
            </a:endParaRPr>
          </a:p>
        </p:txBody>
      </p:sp>
      <p:cxnSp>
        <p:nvCxnSpPr>
          <p:cNvPr id="916" name="Google Shape;916;p110"/>
          <p:cNvCxnSpPr>
            <a:stCxn id="915" idx="2"/>
            <a:endCxn id="917" idx="0"/>
          </p:cNvCxnSpPr>
          <p:nvPr/>
        </p:nvCxnSpPr>
        <p:spPr>
          <a:xfrm>
            <a:off x="2514210" y="1796113"/>
            <a:ext cx="0" cy="169200"/>
          </a:xfrm>
          <a:prstGeom prst="straightConnector1">
            <a:avLst/>
          </a:prstGeom>
          <a:noFill/>
          <a:ln cap="flat" cmpd="sng" w="9525">
            <a:solidFill>
              <a:srgbClr val="98102A"/>
            </a:solidFill>
            <a:prstDash val="solid"/>
            <a:round/>
            <a:headEnd len="med" w="med" type="none"/>
            <a:tailEnd len="med" w="med" type="stealth"/>
          </a:ln>
        </p:spPr>
      </p:cxnSp>
      <p:cxnSp>
        <p:nvCxnSpPr>
          <p:cNvPr id="918" name="Google Shape;918;p110"/>
          <p:cNvCxnSpPr>
            <a:stCxn id="917" idx="2"/>
            <a:endCxn id="919" idx="0"/>
          </p:cNvCxnSpPr>
          <p:nvPr/>
        </p:nvCxnSpPr>
        <p:spPr>
          <a:xfrm flipH="1">
            <a:off x="2509410" y="2319750"/>
            <a:ext cx="4800" cy="1601400"/>
          </a:xfrm>
          <a:prstGeom prst="straightConnector1">
            <a:avLst/>
          </a:prstGeom>
          <a:noFill/>
          <a:ln cap="flat" cmpd="sng" w="9525">
            <a:solidFill>
              <a:srgbClr val="98102A"/>
            </a:solidFill>
            <a:prstDash val="solid"/>
            <a:round/>
            <a:headEnd len="med" w="med" type="none"/>
            <a:tailEnd len="med" w="med" type="stealth"/>
          </a:ln>
        </p:spPr>
      </p:cxnSp>
      <p:sp>
        <p:nvSpPr>
          <p:cNvPr id="920" name="Google Shape;920;p110"/>
          <p:cNvSpPr/>
          <p:nvPr/>
        </p:nvSpPr>
        <p:spPr>
          <a:xfrm>
            <a:off x="638363" y="4257234"/>
            <a:ext cx="437700" cy="2547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rPr lang="en" sz="700">
                <a:solidFill>
                  <a:srgbClr val="1B3038"/>
                </a:solidFill>
                <a:latin typeface="Barlow"/>
                <a:ea typeface="Barlow"/>
                <a:cs typeface="Barlow"/>
                <a:sym typeface="Barlow"/>
              </a:rPr>
              <a:t>Model</a:t>
            </a:r>
            <a:endParaRPr b="0" i="0" sz="700" u="none" cap="none" strike="noStrike">
              <a:solidFill>
                <a:srgbClr val="1B3038"/>
              </a:solidFill>
              <a:latin typeface="Barlow"/>
              <a:ea typeface="Barlow"/>
              <a:cs typeface="Barlow"/>
              <a:sym typeface="Barlow"/>
            </a:endParaRPr>
          </a:p>
        </p:txBody>
      </p:sp>
      <p:cxnSp>
        <p:nvCxnSpPr>
          <p:cNvPr id="921" name="Google Shape;921;p110"/>
          <p:cNvCxnSpPr>
            <a:stCxn id="922" idx="2"/>
            <a:endCxn id="911" idx="0"/>
          </p:cNvCxnSpPr>
          <p:nvPr/>
        </p:nvCxnSpPr>
        <p:spPr>
          <a:xfrm flipH="1">
            <a:off x="1081781" y="3677409"/>
            <a:ext cx="1430100" cy="243600"/>
          </a:xfrm>
          <a:prstGeom prst="bentConnector2">
            <a:avLst/>
          </a:prstGeom>
          <a:noFill/>
          <a:ln cap="flat" cmpd="sng" w="9525">
            <a:solidFill>
              <a:srgbClr val="98102A"/>
            </a:solidFill>
            <a:prstDash val="solid"/>
            <a:round/>
            <a:headEnd len="med" w="med" type="none"/>
            <a:tailEnd len="med" w="med" type="stealth"/>
          </a:ln>
        </p:spPr>
      </p:cxnSp>
      <p:sp>
        <p:nvSpPr>
          <p:cNvPr id="923" name="Google Shape;923;p110"/>
          <p:cNvSpPr/>
          <p:nvPr/>
        </p:nvSpPr>
        <p:spPr>
          <a:xfrm>
            <a:off x="4207582" y="934205"/>
            <a:ext cx="197700" cy="2004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1</a:t>
            </a:r>
            <a:endParaRPr sz="1200">
              <a:solidFill>
                <a:srgbClr val="FFFFFF"/>
              </a:solidFill>
              <a:latin typeface="DM Sans"/>
              <a:ea typeface="DM Sans"/>
              <a:cs typeface="DM Sans"/>
              <a:sym typeface="DM Sans"/>
            </a:endParaRPr>
          </a:p>
        </p:txBody>
      </p:sp>
      <p:sp>
        <p:nvSpPr>
          <p:cNvPr id="924" name="Google Shape;924;p110"/>
          <p:cNvSpPr/>
          <p:nvPr/>
        </p:nvSpPr>
        <p:spPr>
          <a:xfrm>
            <a:off x="4864892" y="3028031"/>
            <a:ext cx="2234700" cy="2030700"/>
          </a:xfrm>
          <a:prstGeom prst="roundRect">
            <a:avLst>
              <a:gd fmla="val 5209" name="adj"/>
            </a:avLst>
          </a:prstGeom>
          <a:solidFill>
            <a:srgbClr val="FFFFFF"/>
          </a:solidFill>
          <a:ln cap="flat" cmpd="sng" w="19050">
            <a:solidFill>
              <a:srgbClr val="1B313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solidFill>
                <a:srgbClr val="1B5162"/>
              </a:solidFill>
              <a:latin typeface="DM Sans Medium"/>
              <a:ea typeface="DM Sans Medium"/>
              <a:cs typeface="DM Sans Medium"/>
              <a:sym typeface="DM Sans Medium"/>
            </a:endParaRPr>
          </a:p>
        </p:txBody>
      </p:sp>
      <p:sp>
        <p:nvSpPr>
          <p:cNvPr id="925" name="Google Shape;925;p110"/>
          <p:cNvSpPr/>
          <p:nvPr/>
        </p:nvSpPr>
        <p:spPr>
          <a:xfrm>
            <a:off x="1152841" y="4257234"/>
            <a:ext cx="437700" cy="2547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rPr lang="en" sz="700">
                <a:solidFill>
                  <a:srgbClr val="1B3038"/>
                </a:solidFill>
                <a:latin typeface="Barlow"/>
                <a:ea typeface="Barlow"/>
                <a:cs typeface="Barlow"/>
                <a:sym typeface="Barlow"/>
              </a:rPr>
              <a:t>Model</a:t>
            </a:r>
            <a:endParaRPr b="0" i="0" sz="700" u="none" cap="none" strike="noStrike">
              <a:solidFill>
                <a:srgbClr val="1B3038"/>
              </a:solidFill>
              <a:latin typeface="Barlow"/>
              <a:ea typeface="Barlow"/>
              <a:cs typeface="Barlow"/>
              <a:sym typeface="Barlow"/>
            </a:endParaRPr>
          </a:p>
        </p:txBody>
      </p:sp>
      <p:sp>
        <p:nvSpPr>
          <p:cNvPr id="926" name="Google Shape;926;p110"/>
          <p:cNvSpPr/>
          <p:nvPr/>
        </p:nvSpPr>
        <p:spPr>
          <a:xfrm>
            <a:off x="3582049" y="1455437"/>
            <a:ext cx="197700" cy="2004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2</a:t>
            </a:r>
            <a:endParaRPr sz="1200">
              <a:solidFill>
                <a:srgbClr val="FFFFFF"/>
              </a:solidFill>
              <a:latin typeface="DM Sans"/>
              <a:ea typeface="DM Sans"/>
              <a:cs typeface="DM Sans"/>
              <a:sym typeface="DM Sans"/>
            </a:endParaRPr>
          </a:p>
        </p:txBody>
      </p:sp>
      <p:sp>
        <p:nvSpPr>
          <p:cNvPr id="917" name="Google Shape;917;p110"/>
          <p:cNvSpPr/>
          <p:nvPr/>
        </p:nvSpPr>
        <p:spPr>
          <a:xfrm>
            <a:off x="1512960" y="1965450"/>
            <a:ext cx="2002500" cy="3543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latin typeface="DM Sans"/>
                <a:ea typeface="DM Sans"/>
                <a:cs typeface="DM Sans"/>
                <a:sym typeface="DM Sans"/>
              </a:rPr>
              <a:t>Model Serving API</a:t>
            </a:r>
            <a:endParaRPr sz="900">
              <a:latin typeface="DM Sans"/>
              <a:ea typeface="DM Sans"/>
              <a:cs typeface="DM Sans"/>
              <a:sym typeface="DM Sans"/>
            </a:endParaRPr>
          </a:p>
        </p:txBody>
      </p:sp>
      <p:pic>
        <p:nvPicPr>
          <p:cNvPr id="927" name="Google Shape;927;p110"/>
          <p:cNvPicPr preferRelativeResize="0"/>
          <p:nvPr/>
        </p:nvPicPr>
        <p:blipFill rotWithShape="1">
          <a:blip r:embed="rId3">
            <a:alphaModFix/>
          </a:blip>
          <a:srcRect b="0" l="0" r="0" t="0"/>
          <a:stretch/>
        </p:blipFill>
        <p:spPr>
          <a:xfrm>
            <a:off x="3151726" y="1972775"/>
            <a:ext cx="338380" cy="338402"/>
          </a:xfrm>
          <a:prstGeom prst="rect">
            <a:avLst/>
          </a:prstGeom>
          <a:noFill/>
          <a:ln>
            <a:noFill/>
          </a:ln>
        </p:spPr>
      </p:pic>
      <p:cxnSp>
        <p:nvCxnSpPr>
          <p:cNvPr id="928" name="Google Shape;928;p110"/>
          <p:cNvCxnSpPr/>
          <p:nvPr/>
        </p:nvCxnSpPr>
        <p:spPr>
          <a:xfrm>
            <a:off x="3218380" y="1108088"/>
            <a:ext cx="0" cy="235200"/>
          </a:xfrm>
          <a:prstGeom prst="straightConnector1">
            <a:avLst/>
          </a:prstGeom>
          <a:noFill/>
          <a:ln cap="flat" cmpd="sng" w="9525">
            <a:solidFill>
              <a:srgbClr val="00A972"/>
            </a:solidFill>
            <a:prstDash val="solid"/>
            <a:round/>
            <a:headEnd len="med" w="med" type="none"/>
            <a:tailEnd len="med" w="med" type="stealth"/>
          </a:ln>
        </p:spPr>
      </p:cxnSp>
      <p:sp>
        <p:nvSpPr>
          <p:cNvPr id="929" name="Google Shape;929;p110"/>
          <p:cNvSpPr/>
          <p:nvPr/>
        </p:nvSpPr>
        <p:spPr>
          <a:xfrm>
            <a:off x="2626219" y="907538"/>
            <a:ext cx="1400100" cy="253800"/>
          </a:xfrm>
          <a:prstGeom prst="roundRect">
            <a:avLst>
              <a:gd fmla="val 16667" name="adj"/>
            </a:avLst>
          </a:prstGeom>
          <a:noFill/>
          <a:ln cap="flat" cmpd="sng" w="9525">
            <a:solidFill>
              <a:srgbClr val="00A972"/>
            </a:solidFill>
            <a:prstDash val="solid"/>
            <a:round/>
            <a:headEnd len="med" w="med" type="none"/>
            <a:tailEnd len="med" w="med"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900">
                <a:latin typeface="DM Sans"/>
                <a:ea typeface="DM Sans"/>
                <a:cs typeface="DM Sans"/>
                <a:sym typeface="DM Sans"/>
              </a:rPr>
              <a:t>Management</a:t>
            </a:r>
            <a:r>
              <a:rPr lang="en" sz="900">
                <a:latin typeface="DM Sans"/>
                <a:ea typeface="DM Sans"/>
                <a:cs typeface="DM Sans"/>
                <a:sym typeface="DM Sans"/>
              </a:rPr>
              <a:t> Routes</a:t>
            </a:r>
            <a:endParaRPr sz="900">
              <a:latin typeface="DM Sans"/>
              <a:ea typeface="DM Sans"/>
              <a:cs typeface="DM Sans"/>
              <a:sym typeface="DM Sans"/>
            </a:endParaRPr>
          </a:p>
        </p:txBody>
      </p:sp>
      <p:sp>
        <p:nvSpPr>
          <p:cNvPr id="930" name="Google Shape;930;p110"/>
          <p:cNvSpPr/>
          <p:nvPr/>
        </p:nvSpPr>
        <p:spPr>
          <a:xfrm>
            <a:off x="1570518" y="905513"/>
            <a:ext cx="946200" cy="2547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900">
                <a:latin typeface="DM Sans"/>
                <a:ea typeface="DM Sans"/>
                <a:cs typeface="DM Sans"/>
                <a:sym typeface="DM Sans"/>
              </a:rPr>
              <a:t>Query Routes</a:t>
            </a:r>
            <a:endParaRPr sz="900">
              <a:latin typeface="DM Sans"/>
              <a:ea typeface="DM Sans"/>
              <a:cs typeface="DM Sans"/>
              <a:sym typeface="DM Sans"/>
            </a:endParaRPr>
          </a:p>
        </p:txBody>
      </p:sp>
      <p:cxnSp>
        <p:nvCxnSpPr>
          <p:cNvPr id="931" name="Google Shape;931;p110"/>
          <p:cNvCxnSpPr/>
          <p:nvPr/>
        </p:nvCxnSpPr>
        <p:spPr>
          <a:xfrm>
            <a:off x="2132258" y="1108088"/>
            <a:ext cx="0" cy="235200"/>
          </a:xfrm>
          <a:prstGeom prst="straightConnector1">
            <a:avLst/>
          </a:prstGeom>
          <a:noFill/>
          <a:ln cap="flat" cmpd="sng" w="9525">
            <a:solidFill>
              <a:srgbClr val="98102A"/>
            </a:solidFill>
            <a:prstDash val="solid"/>
            <a:round/>
            <a:headEnd len="sm" w="sm" type="none"/>
            <a:tailEnd len="sm" w="sm" type="stealth"/>
          </a:ln>
        </p:spPr>
      </p:cxnSp>
      <p:sp>
        <p:nvSpPr>
          <p:cNvPr id="932" name="Google Shape;932;p110"/>
          <p:cNvSpPr/>
          <p:nvPr/>
        </p:nvSpPr>
        <p:spPr>
          <a:xfrm>
            <a:off x="1158568" y="2042406"/>
            <a:ext cx="197700" cy="2004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3</a:t>
            </a:r>
            <a:endParaRPr sz="1200">
              <a:solidFill>
                <a:srgbClr val="FFFFFF"/>
              </a:solidFill>
              <a:latin typeface="DM Sans"/>
              <a:ea typeface="DM Sans"/>
              <a:cs typeface="DM Sans"/>
              <a:sym typeface="DM Sans"/>
            </a:endParaRPr>
          </a:p>
        </p:txBody>
      </p:sp>
      <p:sp>
        <p:nvSpPr>
          <p:cNvPr id="933" name="Google Shape;933;p110"/>
          <p:cNvSpPr txBox="1"/>
          <p:nvPr/>
        </p:nvSpPr>
        <p:spPr>
          <a:xfrm>
            <a:off x="3582052" y="1965955"/>
            <a:ext cx="822900" cy="354300"/>
          </a:xfrm>
          <a:prstGeom prst="rect">
            <a:avLst/>
          </a:prstGeom>
          <a:noFill/>
          <a:ln cap="flat" cmpd="sng" w="9525">
            <a:solidFill>
              <a:srgbClr val="000000"/>
            </a:solidFill>
            <a:prstDash val="dot"/>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900">
                <a:latin typeface="DM Sans"/>
                <a:ea typeface="DM Sans"/>
                <a:cs typeface="DM Sans"/>
                <a:sym typeface="DM Sans"/>
              </a:rPr>
              <a:t>metadata &amp;</a:t>
            </a:r>
            <a:endParaRPr sz="900">
              <a:latin typeface="DM Sans"/>
              <a:ea typeface="DM Sans"/>
              <a:cs typeface="DM Sans"/>
              <a:sym typeface="DM Sans"/>
            </a:endParaRPr>
          </a:p>
          <a:p>
            <a:pPr indent="0" lvl="0" marL="0" rtl="0" algn="l">
              <a:spcBef>
                <a:spcPts val="0"/>
              </a:spcBef>
              <a:spcAft>
                <a:spcPts val="0"/>
              </a:spcAft>
              <a:buNone/>
            </a:pPr>
            <a:r>
              <a:rPr lang="en" sz="900">
                <a:latin typeface="DM Sans"/>
                <a:ea typeface="DM Sans"/>
                <a:cs typeface="DM Sans"/>
                <a:sym typeface="DM Sans"/>
              </a:rPr>
              <a:t>API keys</a:t>
            </a:r>
            <a:endParaRPr sz="900">
              <a:latin typeface="DM Sans"/>
              <a:ea typeface="DM Sans"/>
              <a:cs typeface="DM Sans"/>
              <a:sym typeface="DM Sans"/>
            </a:endParaRPr>
          </a:p>
        </p:txBody>
      </p:sp>
      <p:sp>
        <p:nvSpPr>
          <p:cNvPr id="934" name="Google Shape;934;p110"/>
          <p:cNvSpPr/>
          <p:nvPr/>
        </p:nvSpPr>
        <p:spPr>
          <a:xfrm>
            <a:off x="7356547" y="3028031"/>
            <a:ext cx="1610400" cy="2030700"/>
          </a:xfrm>
          <a:prstGeom prst="roundRect">
            <a:avLst>
              <a:gd fmla="val 5209" name="adj"/>
            </a:avLst>
          </a:prstGeom>
          <a:solidFill>
            <a:srgbClr val="FFFFFF"/>
          </a:solidFill>
          <a:ln cap="flat" cmpd="sng" w="19050">
            <a:solidFill>
              <a:srgbClr val="1B3139"/>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solidFill>
                <a:srgbClr val="1B5162"/>
              </a:solidFill>
              <a:latin typeface="DM Sans Medium"/>
              <a:ea typeface="DM Sans Medium"/>
              <a:cs typeface="DM Sans Medium"/>
              <a:sym typeface="DM Sans Medium"/>
            </a:endParaRPr>
          </a:p>
        </p:txBody>
      </p:sp>
      <p:pic>
        <p:nvPicPr>
          <p:cNvPr descr="Picture 24" id="935" name="Google Shape;935;p110"/>
          <p:cNvPicPr preferRelativeResize="0"/>
          <p:nvPr/>
        </p:nvPicPr>
        <p:blipFill rotWithShape="1">
          <a:blip r:embed="rId4">
            <a:alphaModFix/>
          </a:blip>
          <a:srcRect b="0" l="0" r="0" t="0"/>
          <a:stretch/>
        </p:blipFill>
        <p:spPr>
          <a:xfrm>
            <a:off x="7679745" y="3326718"/>
            <a:ext cx="945784" cy="232899"/>
          </a:xfrm>
          <a:prstGeom prst="rect">
            <a:avLst/>
          </a:prstGeom>
          <a:noFill/>
          <a:ln>
            <a:noFill/>
          </a:ln>
        </p:spPr>
      </p:pic>
      <p:pic>
        <p:nvPicPr>
          <p:cNvPr descr="Google Shape;1120;g2297c28e379_1_808" id="936" name="Google Shape;936;p110"/>
          <p:cNvPicPr preferRelativeResize="0"/>
          <p:nvPr/>
        </p:nvPicPr>
        <p:blipFill rotWithShape="1">
          <a:blip r:embed="rId5">
            <a:alphaModFix/>
          </a:blip>
          <a:srcRect b="14720" l="60037" r="6247" t="20487"/>
          <a:stretch/>
        </p:blipFill>
        <p:spPr>
          <a:xfrm>
            <a:off x="8047778" y="3696600"/>
            <a:ext cx="227357" cy="212811"/>
          </a:xfrm>
          <a:prstGeom prst="rect">
            <a:avLst/>
          </a:prstGeom>
          <a:noFill/>
          <a:ln>
            <a:noFill/>
          </a:ln>
        </p:spPr>
      </p:pic>
      <p:pic>
        <p:nvPicPr>
          <p:cNvPr descr="Picture 12" id="937" name="Google Shape;937;p110"/>
          <p:cNvPicPr preferRelativeResize="0"/>
          <p:nvPr/>
        </p:nvPicPr>
        <p:blipFill rotWithShape="1">
          <a:blip r:embed="rId6">
            <a:alphaModFix/>
          </a:blip>
          <a:srcRect b="0" l="0" r="0" t="0"/>
          <a:stretch/>
        </p:blipFill>
        <p:spPr>
          <a:xfrm>
            <a:off x="7573050" y="4069536"/>
            <a:ext cx="1244176" cy="139950"/>
          </a:xfrm>
          <a:prstGeom prst="rect">
            <a:avLst/>
          </a:prstGeom>
          <a:noFill/>
          <a:ln>
            <a:noFill/>
          </a:ln>
        </p:spPr>
      </p:pic>
      <p:cxnSp>
        <p:nvCxnSpPr>
          <p:cNvPr id="938" name="Google Shape;938;p110"/>
          <p:cNvCxnSpPr>
            <a:endCxn id="934" idx="0"/>
          </p:cNvCxnSpPr>
          <p:nvPr/>
        </p:nvCxnSpPr>
        <p:spPr>
          <a:xfrm>
            <a:off x="2507947" y="2864531"/>
            <a:ext cx="5653800" cy="163500"/>
          </a:xfrm>
          <a:prstGeom prst="bentConnector2">
            <a:avLst/>
          </a:prstGeom>
          <a:noFill/>
          <a:ln cap="flat" cmpd="sng" w="9525">
            <a:solidFill>
              <a:srgbClr val="98102A"/>
            </a:solidFill>
            <a:prstDash val="solid"/>
            <a:round/>
            <a:headEnd len="med" w="med" type="none"/>
            <a:tailEnd len="med" w="med" type="stealth"/>
          </a:ln>
        </p:spPr>
      </p:cxnSp>
      <p:sp>
        <p:nvSpPr>
          <p:cNvPr id="939" name="Google Shape;939;p110"/>
          <p:cNvSpPr txBox="1"/>
          <p:nvPr/>
        </p:nvSpPr>
        <p:spPr>
          <a:xfrm>
            <a:off x="8329587" y="285472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800">
                <a:solidFill>
                  <a:srgbClr val="618794"/>
                </a:solidFill>
                <a:latin typeface="DM Sans"/>
                <a:ea typeface="DM Sans"/>
                <a:cs typeface="DM Sans"/>
                <a:sym typeface="DM Sans"/>
              </a:rPr>
              <a:t>‹#›</a:t>
            </a:fld>
            <a:endParaRPr sz="800">
              <a:solidFill>
                <a:srgbClr val="618794"/>
              </a:solidFill>
              <a:latin typeface="DM Sans"/>
              <a:ea typeface="DM Sans"/>
              <a:cs typeface="DM Sans"/>
              <a:sym typeface="DM Sans"/>
            </a:endParaRPr>
          </a:p>
        </p:txBody>
      </p:sp>
      <p:sp>
        <p:nvSpPr>
          <p:cNvPr id="940" name="Google Shape;940;p110"/>
          <p:cNvSpPr/>
          <p:nvPr/>
        </p:nvSpPr>
        <p:spPr>
          <a:xfrm>
            <a:off x="5829862" y="1145334"/>
            <a:ext cx="197700" cy="2004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2</a:t>
            </a:r>
            <a:endParaRPr sz="500">
              <a:latin typeface="DM Sans"/>
              <a:ea typeface="DM Sans"/>
              <a:cs typeface="DM Sans"/>
              <a:sym typeface="DM Sans"/>
            </a:endParaRPr>
          </a:p>
        </p:txBody>
      </p:sp>
      <p:sp>
        <p:nvSpPr>
          <p:cNvPr id="941" name="Google Shape;941;p110"/>
          <p:cNvSpPr txBox="1"/>
          <p:nvPr/>
        </p:nvSpPr>
        <p:spPr>
          <a:xfrm>
            <a:off x="6072934" y="1128994"/>
            <a:ext cx="2402400" cy="254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800">
                <a:solidFill>
                  <a:srgbClr val="3A3838"/>
                </a:solidFill>
                <a:latin typeface="DM Sans"/>
                <a:ea typeface="DM Sans"/>
                <a:cs typeface="DM Sans"/>
                <a:sym typeface="DM Sans"/>
              </a:rPr>
              <a:t>Workspace access control enforces authentication, authorization, IP access lists, and PrivateLink</a:t>
            </a:r>
            <a:endParaRPr sz="800">
              <a:solidFill>
                <a:srgbClr val="3A3838"/>
              </a:solidFill>
              <a:latin typeface="DM Sans"/>
              <a:ea typeface="DM Sans"/>
              <a:cs typeface="DM Sans"/>
              <a:sym typeface="DM Sans"/>
            </a:endParaRPr>
          </a:p>
        </p:txBody>
      </p:sp>
      <p:sp>
        <p:nvSpPr>
          <p:cNvPr id="942" name="Google Shape;942;p110"/>
          <p:cNvSpPr txBox="1"/>
          <p:nvPr/>
        </p:nvSpPr>
        <p:spPr>
          <a:xfrm>
            <a:off x="5826617" y="915554"/>
            <a:ext cx="1530000" cy="149400"/>
          </a:xfrm>
          <a:prstGeom prst="rect">
            <a:avLst/>
          </a:prstGeom>
          <a:solidFill>
            <a:srgbClr val="98102A"/>
          </a:solidFill>
          <a:ln>
            <a:noFill/>
          </a:ln>
        </p:spPr>
        <p:txBody>
          <a:bodyPr anchorCtr="0" anchor="ctr" bIns="0" lIns="68575" spcFirstLastPara="1" rIns="0" wrap="square" tIns="0">
            <a:noAutofit/>
          </a:bodyPr>
          <a:lstStyle/>
          <a:p>
            <a:pPr indent="0" lvl="0" marL="0" marR="0" rtl="0" algn="l">
              <a:lnSpc>
                <a:spcPct val="100000"/>
              </a:lnSpc>
              <a:spcBef>
                <a:spcPts val="0"/>
              </a:spcBef>
              <a:spcAft>
                <a:spcPts val="0"/>
              </a:spcAft>
              <a:buNone/>
            </a:pPr>
            <a:r>
              <a:rPr b="1" lang="en" sz="800">
                <a:solidFill>
                  <a:srgbClr val="F9F7F4"/>
                </a:solidFill>
                <a:latin typeface="DM Sans"/>
                <a:ea typeface="DM Sans"/>
                <a:cs typeface="DM Sans"/>
                <a:sym typeface="DM Sans"/>
              </a:rPr>
              <a:t>Request Flow</a:t>
            </a:r>
            <a:endParaRPr b="1" sz="800">
              <a:solidFill>
                <a:srgbClr val="F9F7F4"/>
              </a:solidFill>
              <a:latin typeface="DM Sans"/>
              <a:ea typeface="DM Sans"/>
              <a:cs typeface="DM Sans"/>
              <a:sym typeface="DM Sans"/>
            </a:endParaRPr>
          </a:p>
        </p:txBody>
      </p:sp>
      <p:sp>
        <p:nvSpPr>
          <p:cNvPr id="943" name="Google Shape;943;p110"/>
          <p:cNvSpPr/>
          <p:nvPr/>
        </p:nvSpPr>
        <p:spPr>
          <a:xfrm>
            <a:off x="5835332" y="1533906"/>
            <a:ext cx="197700" cy="2004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3</a:t>
            </a:r>
            <a:endParaRPr sz="1200">
              <a:solidFill>
                <a:srgbClr val="FFFFFF"/>
              </a:solidFill>
              <a:latin typeface="DM Sans"/>
              <a:ea typeface="DM Sans"/>
              <a:cs typeface="DM Sans"/>
              <a:sym typeface="DM Sans"/>
            </a:endParaRPr>
          </a:p>
        </p:txBody>
      </p:sp>
      <p:sp>
        <p:nvSpPr>
          <p:cNvPr id="944" name="Google Shape;944;p110"/>
          <p:cNvSpPr txBox="1"/>
          <p:nvPr/>
        </p:nvSpPr>
        <p:spPr>
          <a:xfrm>
            <a:off x="6072934" y="1525240"/>
            <a:ext cx="2805000" cy="14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800">
                <a:solidFill>
                  <a:srgbClr val="3A3838"/>
                </a:solidFill>
                <a:latin typeface="DM Sans"/>
                <a:ea typeface="DM Sans"/>
                <a:cs typeface="DM Sans"/>
                <a:sym typeface="DM Sans"/>
              </a:rPr>
              <a:t>Model Serving API routes requests to target endpoint, fetches key and URL for remote API endpoints</a:t>
            </a:r>
            <a:endParaRPr sz="800">
              <a:solidFill>
                <a:srgbClr val="3A3838"/>
              </a:solidFill>
              <a:latin typeface="DM Sans"/>
              <a:ea typeface="DM Sans"/>
              <a:cs typeface="DM Sans"/>
              <a:sym typeface="DM Sans"/>
            </a:endParaRPr>
          </a:p>
        </p:txBody>
      </p:sp>
      <p:sp>
        <p:nvSpPr>
          <p:cNvPr id="945" name="Google Shape;945;p110"/>
          <p:cNvSpPr txBox="1"/>
          <p:nvPr/>
        </p:nvSpPr>
        <p:spPr>
          <a:xfrm>
            <a:off x="5826617" y="439197"/>
            <a:ext cx="1530000" cy="149400"/>
          </a:xfrm>
          <a:prstGeom prst="rect">
            <a:avLst/>
          </a:prstGeom>
          <a:solidFill>
            <a:srgbClr val="00A972"/>
          </a:solidFill>
          <a:ln>
            <a:noFill/>
          </a:ln>
        </p:spPr>
        <p:txBody>
          <a:bodyPr anchorCtr="0" anchor="ctr" bIns="0" lIns="68575" spcFirstLastPara="1" rIns="0" wrap="square" tIns="0">
            <a:noAutofit/>
          </a:bodyPr>
          <a:lstStyle/>
          <a:p>
            <a:pPr indent="0" lvl="0" marL="0" marR="0" rtl="0" algn="l">
              <a:lnSpc>
                <a:spcPct val="100000"/>
              </a:lnSpc>
              <a:spcBef>
                <a:spcPts val="0"/>
              </a:spcBef>
              <a:spcAft>
                <a:spcPts val="0"/>
              </a:spcAft>
              <a:buNone/>
            </a:pPr>
            <a:r>
              <a:rPr b="1" lang="en" sz="800">
                <a:solidFill>
                  <a:srgbClr val="F9F7F4"/>
                </a:solidFill>
                <a:latin typeface="DM Sans"/>
                <a:ea typeface="DM Sans"/>
                <a:cs typeface="DM Sans"/>
                <a:sym typeface="DM Sans"/>
              </a:rPr>
              <a:t>Management Flow</a:t>
            </a:r>
            <a:endParaRPr b="1" sz="800">
              <a:solidFill>
                <a:srgbClr val="F9F7F4"/>
              </a:solidFill>
              <a:latin typeface="DM Sans"/>
              <a:ea typeface="DM Sans"/>
              <a:cs typeface="DM Sans"/>
              <a:sym typeface="DM Sans"/>
            </a:endParaRPr>
          </a:p>
        </p:txBody>
      </p:sp>
      <p:sp>
        <p:nvSpPr>
          <p:cNvPr id="946" name="Google Shape;946;p110"/>
          <p:cNvSpPr/>
          <p:nvPr/>
        </p:nvSpPr>
        <p:spPr>
          <a:xfrm>
            <a:off x="5829862" y="632353"/>
            <a:ext cx="197700" cy="200400"/>
          </a:xfrm>
          <a:prstGeom prst="ellipse">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1</a:t>
            </a:r>
            <a:endParaRPr sz="500">
              <a:latin typeface="DM Sans"/>
              <a:ea typeface="DM Sans"/>
              <a:cs typeface="DM Sans"/>
              <a:sym typeface="DM Sans"/>
            </a:endParaRPr>
          </a:p>
        </p:txBody>
      </p:sp>
      <p:sp>
        <p:nvSpPr>
          <p:cNvPr id="947" name="Google Shape;947;p110"/>
          <p:cNvSpPr txBox="1"/>
          <p:nvPr/>
        </p:nvSpPr>
        <p:spPr>
          <a:xfrm>
            <a:off x="6072938" y="610838"/>
            <a:ext cx="3024000" cy="23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800">
                <a:solidFill>
                  <a:srgbClr val="3A3838"/>
                </a:solidFill>
                <a:latin typeface="DM Sans"/>
                <a:ea typeface="DM Sans"/>
                <a:cs typeface="DM Sans"/>
                <a:sym typeface="DM Sans"/>
              </a:rPr>
              <a:t>Manage endpoint configs, rate limits, API keys for remote models, ACLs, and compute for custom or provisioned models</a:t>
            </a:r>
            <a:endParaRPr sz="800">
              <a:solidFill>
                <a:srgbClr val="3A3838"/>
              </a:solidFill>
              <a:latin typeface="DM Sans"/>
              <a:ea typeface="DM Sans"/>
              <a:cs typeface="DM Sans"/>
              <a:sym typeface="DM Sans"/>
            </a:endParaRPr>
          </a:p>
        </p:txBody>
      </p:sp>
      <p:sp>
        <p:nvSpPr>
          <p:cNvPr id="948" name="Google Shape;948;p110"/>
          <p:cNvSpPr/>
          <p:nvPr/>
        </p:nvSpPr>
        <p:spPr>
          <a:xfrm>
            <a:off x="4905493" y="3098050"/>
            <a:ext cx="197700" cy="2004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5</a:t>
            </a:r>
            <a:endParaRPr sz="1200">
              <a:solidFill>
                <a:srgbClr val="FFFFFF"/>
              </a:solidFill>
              <a:latin typeface="DM Sans"/>
              <a:ea typeface="DM Sans"/>
              <a:cs typeface="DM Sans"/>
              <a:sym typeface="DM Sans"/>
            </a:endParaRPr>
          </a:p>
        </p:txBody>
      </p:sp>
      <p:sp>
        <p:nvSpPr>
          <p:cNvPr id="949" name="Google Shape;949;p110"/>
          <p:cNvSpPr/>
          <p:nvPr/>
        </p:nvSpPr>
        <p:spPr>
          <a:xfrm>
            <a:off x="8064740" y="3134106"/>
            <a:ext cx="197700" cy="2004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6</a:t>
            </a:r>
            <a:endParaRPr sz="1200">
              <a:solidFill>
                <a:srgbClr val="FFFFFF"/>
              </a:solidFill>
              <a:latin typeface="DM Sans"/>
              <a:ea typeface="DM Sans"/>
              <a:cs typeface="DM Sans"/>
              <a:sym typeface="DM Sans"/>
            </a:endParaRPr>
          </a:p>
        </p:txBody>
      </p:sp>
      <p:sp>
        <p:nvSpPr>
          <p:cNvPr id="950" name="Google Shape;950;p110"/>
          <p:cNvSpPr/>
          <p:nvPr/>
        </p:nvSpPr>
        <p:spPr>
          <a:xfrm>
            <a:off x="5835332" y="2162556"/>
            <a:ext cx="197700" cy="2004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5</a:t>
            </a:r>
            <a:endParaRPr sz="1200">
              <a:solidFill>
                <a:srgbClr val="FFFFFF"/>
              </a:solidFill>
              <a:latin typeface="DM Sans"/>
              <a:ea typeface="DM Sans"/>
              <a:cs typeface="DM Sans"/>
              <a:sym typeface="DM Sans"/>
            </a:endParaRPr>
          </a:p>
        </p:txBody>
      </p:sp>
      <p:sp>
        <p:nvSpPr>
          <p:cNvPr id="951" name="Google Shape;951;p110"/>
          <p:cNvSpPr txBox="1"/>
          <p:nvPr/>
        </p:nvSpPr>
        <p:spPr>
          <a:xfrm>
            <a:off x="6072934" y="2153890"/>
            <a:ext cx="2805000" cy="14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800">
                <a:solidFill>
                  <a:srgbClr val="3A3838"/>
                </a:solidFill>
                <a:latin typeface="DM Sans"/>
                <a:ea typeface="DM Sans"/>
                <a:cs typeface="DM Sans"/>
                <a:sym typeface="DM Sans"/>
              </a:rPr>
              <a:t>Query routes backed by Foundation Model endpoint is forwarded to Databricks-managed models</a:t>
            </a:r>
            <a:endParaRPr sz="800">
              <a:solidFill>
                <a:srgbClr val="3A3838"/>
              </a:solidFill>
              <a:latin typeface="DM Sans"/>
              <a:ea typeface="DM Sans"/>
              <a:cs typeface="DM Sans"/>
              <a:sym typeface="DM Sans"/>
            </a:endParaRPr>
          </a:p>
        </p:txBody>
      </p:sp>
      <p:sp>
        <p:nvSpPr>
          <p:cNvPr id="952" name="Google Shape;952;p110"/>
          <p:cNvSpPr/>
          <p:nvPr/>
        </p:nvSpPr>
        <p:spPr>
          <a:xfrm>
            <a:off x="5835332" y="2448306"/>
            <a:ext cx="197700" cy="2004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6</a:t>
            </a:r>
            <a:endParaRPr sz="1200">
              <a:solidFill>
                <a:srgbClr val="FFFFFF"/>
              </a:solidFill>
              <a:latin typeface="DM Sans"/>
              <a:ea typeface="DM Sans"/>
              <a:cs typeface="DM Sans"/>
              <a:sym typeface="DM Sans"/>
            </a:endParaRPr>
          </a:p>
        </p:txBody>
      </p:sp>
      <p:sp>
        <p:nvSpPr>
          <p:cNvPr id="953" name="Google Shape;953;p110"/>
          <p:cNvSpPr txBox="1"/>
          <p:nvPr/>
        </p:nvSpPr>
        <p:spPr>
          <a:xfrm>
            <a:off x="6072934" y="2439640"/>
            <a:ext cx="2805000" cy="14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800">
                <a:solidFill>
                  <a:srgbClr val="3A3838"/>
                </a:solidFill>
                <a:latin typeface="DM Sans"/>
                <a:ea typeface="DM Sans"/>
                <a:cs typeface="DM Sans"/>
                <a:sym typeface="DM Sans"/>
              </a:rPr>
              <a:t>Query routes backed by remote models is forwarded to respective external model provider</a:t>
            </a:r>
            <a:endParaRPr sz="800">
              <a:solidFill>
                <a:srgbClr val="3A3838"/>
              </a:solidFill>
              <a:latin typeface="DM Sans"/>
              <a:ea typeface="DM Sans"/>
              <a:cs typeface="DM Sans"/>
              <a:sym typeface="DM Sans"/>
            </a:endParaRPr>
          </a:p>
        </p:txBody>
      </p:sp>
      <p:cxnSp>
        <p:nvCxnSpPr>
          <p:cNvPr id="954" name="Google Shape;954;p110"/>
          <p:cNvCxnSpPr>
            <a:endCxn id="955" idx="0"/>
          </p:cNvCxnSpPr>
          <p:nvPr/>
        </p:nvCxnSpPr>
        <p:spPr>
          <a:xfrm>
            <a:off x="5990825" y="2868112"/>
            <a:ext cx="0" cy="592500"/>
          </a:xfrm>
          <a:prstGeom prst="straightConnector1">
            <a:avLst/>
          </a:prstGeom>
          <a:noFill/>
          <a:ln cap="flat" cmpd="sng" w="9525">
            <a:solidFill>
              <a:schemeClr val="accent3"/>
            </a:solidFill>
            <a:prstDash val="solid"/>
            <a:round/>
            <a:headEnd len="med" w="med" type="none"/>
            <a:tailEnd len="med" w="med" type="stealth"/>
          </a:ln>
        </p:spPr>
      </p:cxnSp>
      <p:sp>
        <p:nvSpPr>
          <p:cNvPr id="956" name="Google Shape;956;p110"/>
          <p:cNvSpPr/>
          <p:nvPr/>
        </p:nvSpPr>
        <p:spPr>
          <a:xfrm>
            <a:off x="4938330" y="3460612"/>
            <a:ext cx="647700" cy="4683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900">
                <a:solidFill>
                  <a:srgbClr val="1B5162"/>
                </a:solidFill>
                <a:latin typeface="DM Sans Medium"/>
                <a:ea typeface="DM Sans Medium"/>
                <a:cs typeface="DM Sans Medium"/>
                <a:sym typeface="DM Sans Medium"/>
              </a:rPr>
              <a:t>Llama 2 Endpoint</a:t>
            </a:r>
            <a:endParaRPr sz="900">
              <a:solidFill>
                <a:srgbClr val="1B5162"/>
              </a:solidFill>
              <a:latin typeface="DM Sans Medium"/>
              <a:ea typeface="DM Sans Medium"/>
              <a:cs typeface="DM Sans Medium"/>
              <a:sym typeface="DM Sans Medium"/>
            </a:endParaRPr>
          </a:p>
        </p:txBody>
      </p:sp>
      <p:sp>
        <p:nvSpPr>
          <p:cNvPr id="919" name="Google Shape;919;p110"/>
          <p:cNvSpPr/>
          <p:nvPr/>
        </p:nvSpPr>
        <p:spPr>
          <a:xfrm>
            <a:off x="1851007" y="3921009"/>
            <a:ext cx="1316700" cy="6336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900">
                <a:solidFill>
                  <a:srgbClr val="1B5162"/>
                </a:solidFill>
                <a:latin typeface="DM Sans Medium"/>
                <a:ea typeface="DM Sans Medium"/>
                <a:cs typeface="DM Sans Medium"/>
                <a:sym typeface="DM Sans Medium"/>
              </a:rPr>
              <a:t>Custom </a:t>
            </a:r>
            <a:r>
              <a:rPr lang="en" sz="900">
                <a:solidFill>
                  <a:srgbClr val="1B5162"/>
                </a:solidFill>
                <a:latin typeface="DM Sans Medium"/>
                <a:ea typeface="DM Sans Medium"/>
                <a:cs typeface="DM Sans Medium"/>
                <a:sym typeface="DM Sans Medium"/>
              </a:rPr>
              <a:t>Endpoint 2</a:t>
            </a:r>
            <a:endParaRPr sz="800">
              <a:solidFill>
                <a:srgbClr val="1B3139"/>
              </a:solidFill>
              <a:latin typeface="DM Sans"/>
              <a:ea typeface="DM Sans"/>
              <a:cs typeface="DM Sans"/>
              <a:sym typeface="DM Sans"/>
            </a:endParaRPr>
          </a:p>
          <a:p>
            <a:pPr indent="0" lvl="0" marL="0" rtl="0" algn="ctr">
              <a:spcBef>
                <a:spcPts val="0"/>
              </a:spcBef>
              <a:spcAft>
                <a:spcPts val="0"/>
              </a:spcAft>
              <a:buNone/>
            </a:pPr>
            <a:r>
              <a:t/>
            </a:r>
            <a:endParaRPr sz="8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800">
              <a:solidFill>
                <a:srgbClr val="1B5162"/>
              </a:solidFill>
              <a:latin typeface="DM Sans Medium"/>
              <a:ea typeface="DM Sans Medium"/>
              <a:cs typeface="DM Sans Medium"/>
              <a:sym typeface="DM Sans Medium"/>
            </a:endParaRPr>
          </a:p>
        </p:txBody>
      </p:sp>
      <p:sp>
        <p:nvSpPr>
          <p:cNvPr id="957" name="Google Shape;957;p110"/>
          <p:cNvSpPr/>
          <p:nvPr/>
        </p:nvSpPr>
        <p:spPr>
          <a:xfrm>
            <a:off x="2065939" y="4263872"/>
            <a:ext cx="437700" cy="2547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rPr lang="en" sz="700">
                <a:solidFill>
                  <a:srgbClr val="1B3038"/>
                </a:solidFill>
                <a:latin typeface="Barlow"/>
                <a:ea typeface="Barlow"/>
                <a:cs typeface="Barlow"/>
                <a:sym typeface="Barlow"/>
              </a:rPr>
              <a:t>Model</a:t>
            </a:r>
            <a:endParaRPr b="0" i="0" sz="700" u="none" cap="none" strike="noStrike">
              <a:solidFill>
                <a:srgbClr val="1B3038"/>
              </a:solidFill>
              <a:latin typeface="Barlow"/>
              <a:ea typeface="Barlow"/>
              <a:cs typeface="Barlow"/>
              <a:sym typeface="Barlow"/>
            </a:endParaRPr>
          </a:p>
        </p:txBody>
      </p:sp>
      <p:sp>
        <p:nvSpPr>
          <p:cNvPr id="958" name="Google Shape;958;p110"/>
          <p:cNvSpPr/>
          <p:nvPr/>
        </p:nvSpPr>
        <p:spPr>
          <a:xfrm>
            <a:off x="2580418" y="4263872"/>
            <a:ext cx="437700" cy="2547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rPr lang="en" sz="700">
                <a:solidFill>
                  <a:srgbClr val="1B3038"/>
                </a:solidFill>
                <a:latin typeface="Barlow"/>
                <a:ea typeface="Barlow"/>
                <a:cs typeface="Barlow"/>
                <a:sym typeface="Barlow"/>
              </a:rPr>
              <a:t>Model</a:t>
            </a:r>
            <a:endParaRPr b="0" i="0" sz="700" u="none" cap="none" strike="noStrike">
              <a:solidFill>
                <a:srgbClr val="1B3038"/>
              </a:solidFill>
              <a:latin typeface="Barlow"/>
              <a:ea typeface="Barlow"/>
              <a:cs typeface="Barlow"/>
              <a:sym typeface="Barlow"/>
            </a:endParaRPr>
          </a:p>
        </p:txBody>
      </p:sp>
      <p:sp>
        <p:nvSpPr>
          <p:cNvPr id="959" name="Google Shape;959;p110"/>
          <p:cNvSpPr/>
          <p:nvPr/>
        </p:nvSpPr>
        <p:spPr>
          <a:xfrm>
            <a:off x="5673375" y="4650400"/>
            <a:ext cx="1316700" cy="288900"/>
          </a:xfrm>
          <a:prstGeom prst="roundRect">
            <a:avLst>
              <a:gd fmla="val 16667" name="adj"/>
            </a:avLst>
          </a:prstGeom>
          <a:solidFill>
            <a:srgbClr val="FFFFFF">
              <a:alpha val="94050"/>
            </a:srgbClr>
          </a:solidFill>
          <a:ln cap="flat" cmpd="sng" w="9525">
            <a:solidFill>
              <a:schemeClr val="dk1"/>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rPr lang="en" sz="900">
                <a:solidFill>
                  <a:srgbClr val="1B3038"/>
                </a:solidFill>
                <a:latin typeface="DM Sans"/>
                <a:ea typeface="DM Sans"/>
                <a:cs typeface="DM Sans"/>
                <a:sym typeface="DM Sans"/>
              </a:rPr>
              <a:t>Pay-per-tokens </a:t>
            </a:r>
            <a:r>
              <a:rPr lang="en" sz="900">
                <a:solidFill>
                  <a:srgbClr val="1B3038"/>
                </a:solidFill>
                <a:latin typeface="DM Sans"/>
                <a:ea typeface="DM Sans"/>
                <a:cs typeface="DM Sans"/>
                <a:sym typeface="DM Sans"/>
              </a:rPr>
              <a:t>Foundation Models</a:t>
            </a:r>
            <a:endParaRPr sz="900">
              <a:solidFill>
                <a:srgbClr val="1B3038"/>
              </a:solidFill>
              <a:latin typeface="DM Sans"/>
              <a:ea typeface="DM Sans"/>
              <a:cs typeface="DM Sans"/>
              <a:sym typeface="DM Sans"/>
            </a:endParaRPr>
          </a:p>
        </p:txBody>
      </p:sp>
      <p:sp>
        <p:nvSpPr>
          <p:cNvPr id="960" name="Google Shape;960;p110"/>
          <p:cNvSpPr/>
          <p:nvPr/>
        </p:nvSpPr>
        <p:spPr>
          <a:xfrm>
            <a:off x="8003471" y="4647621"/>
            <a:ext cx="895500" cy="288900"/>
          </a:xfrm>
          <a:prstGeom prst="roundRect">
            <a:avLst>
              <a:gd fmla="val 16667" name="adj"/>
            </a:avLst>
          </a:prstGeom>
          <a:solidFill>
            <a:srgbClr val="FFFFFF">
              <a:alpha val="94050"/>
            </a:srgbClr>
          </a:solidFill>
          <a:ln cap="flat" cmpd="sng" w="9525">
            <a:solidFill>
              <a:schemeClr val="dk1"/>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rPr lang="en" sz="900">
                <a:solidFill>
                  <a:srgbClr val="1B3038"/>
                </a:solidFill>
                <a:latin typeface="DM Sans"/>
                <a:ea typeface="DM Sans"/>
                <a:cs typeface="DM Sans"/>
                <a:sym typeface="DM Sans"/>
              </a:rPr>
              <a:t>External</a:t>
            </a:r>
            <a:r>
              <a:rPr lang="en" sz="900">
                <a:solidFill>
                  <a:srgbClr val="1B3038"/>
                </a:solidFill>
                <a:latin typeface="DM Sans"/>
                <a:ea typeface="DM Sans"/>
                <a:cs typeface="DM Sans"/>
                <a:sym typeface="DM Sans"/>
              </a:rPr>
              <a:t> Models</a:t>
            </a:r>
            <a:endParaRPr sz="900">
              <a:solidFill>
                <a:srgbClr val="1B3038"/>
              </a:solidFill>
              <a:latin typeface="DM Sans"/>
              <a:ea typeface="DM Sans"/>
              <a:cs typeface="DM Sans"/>
              <a:sym typeface="DM Sans"/>
            </a:endParaRPr>
          </a:p>
        </p:txBody>
      </p:sp>
      <p:sp>
        <p:nvSpPr>
          <p:cNvPr id="961" name="Google Shape;961;p110"/>
          <p:cNvSpPr/>
          <p:nvPr/>
        </p:nvSpPr>
        <p:spPr>
          <a:xfrm>
            <a:off x="3292083" y="3921009"/>
            <a:ext cx="1316700" cy="6336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700">
                <a:solidFill>
                  <a:srgbClr val="1B5162"/>
                </a:solidFill>
                <a:latin typeface="DM Sans Medium"/>
                <a:ea typeface="DM Sans Medium"/>
                <a:cs typeface="DM Sans Medium"/>
                <a:sym typeface="DM Sans Medium"/>
              </a:rPr>
              <a:t>Provisioned Throughput </a:t>
            </a:r>
            <a:r>
              <a:rPr lang="en" sz="700">
                <a:solidFill>
                  <a:srgbClr val="1B5162"/>
                </a:solidFill>
                <a:latin typeface="DM Sans Medium"/>
                <a:ea typeface="DM Sans Medium"/>
                <a:cs typeface="DM Sans Medium"/>
                <a:sym typeface="DM Sans Medium"/>
              </a:rPr>
              <a:t>Foundation Model Endpoint</a:t>
            </a:r>
            <a:endParaRPr sz="800">
              <a:solidFill>
                <a:srgbClr val="1B3139"/>
              </a:solidFill>
              <a:latin typeface="DM Sans"/>
              <a:ea typeface="DM Sans"/>
              <a:cs typeface="DM Sans"/>
              <a:sym typeface="DM Sans"/>
            </a:endParaRPr>
          </a:p>
          <a:p>
            <a:pPr indent="0" lvl="0" marL="0" rtl="0" algn="ctr">
              <a:spcBef>
                <a:spcPts val="0"/>
              </a:spcBef>
              <a:spcAft>
                <a:spcPts val="0"/>
              </a:spcAft>
              <a:buNone/>
            </a:pPr>
            <a:r>
              <a:t/>
            </a:r>
            <a:endParaRPr sz="800">
              <a:solidFill>
                <a:srgbClr val="1B5162"/>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800">
              <a:solidFill>
                <a:srgbClr val="1B5162"/>
              </a:solidFill>
              <a:latin typeface="DM Sans Medium"/>
              <a:ea typeface="DM Sans Medium"/>
              <a:cs typeface="DM Sans Medium"/>
              <a:sym typeface="DM Sans Medium"/>
            </a:endParaRPr>
          </a:p>
        </p:txBody>
      </p:sp>
      <p:sp>
        <p:nvSpPr>
          <p:cNvPr id="962" name="Google Shape;962;p110"/>
          <p:cNvSpPr/>
          <p:nvPr/>
        </p:nvSpPr>
        <p:spPr>
          <a:xfrm>
            <a:off x="3507015" y="4263872"/>
            <a:ext cx="437700" cy="2547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rPr lang="en" sz="700">
                <a:solidFill>
                  <a:srgbClr val="1B3038"/>
                </a:solidFill>
                <a:latin typeface="Barlow"/>
                <a:ea typeface="Barlow"/>
                <a:cs typeface="Barlow"/>
                <a:sym typeface="Barlow"/>
              </a:rPr>
              <a:t>Llama 2</a:t>
            </a:r>
            <a:endParaRPr b="0" i="0" sz="700" u="none" cap="none" strike="noStrike">
              <a:solidFill>
                <a:srgbClr val="1B3038"/>
              </a:solidFill>
              <a:latin typeface="Barlow"/>
              <a:ea typeface="Barlow"/>
              <a:cs typeface="Barlow"/>
              <a:sym typeface="Barlow"/>
            </a:endParaRPr>
          </a:p>
        </p:txBody>
      </p:sp>
      <p:sp>
        <p:nvSpPr>
          <p:cNvPr id="963" name="Google Shape;963;p110"/>
          <p:cNvSpPr/>
          <p:nvPr/>
        </p:nvSpPr>
        <p:spPr>
          <a:xfrm>
            <a:off x="4021494" y="4263872"/>
            <a:ext cx="437700" cy="254700"/>
          </a:xfrm>
          <a:prstGeom prst="roundRect">
            <a:avLst>
              <a:gd fmla="val 16667" name="adj"/>
            </a:avLst>
          </a:prstGeom>
          <a:noFill/>
          <a:ln cap="flat" cmpd="sng" w="9525">
            <a:solidFill>
              <a:srgbClr val="98102A"/>
            </a:solidFill>
            <a:prstDash val="solid"/>
            <a:round/>
            <a:headEnd len="sm" w="sm" type="none"/>
            <a:tailEnd len="sm" w="sm" type="none"/>
          </a:ln>
        </p:spPr>
        <p:txBody>
          <a:bodyPr anchorCtr="0" anchor="ctr" bIns="45700" lIns="91450" spcFirstLastPara="1" rIns="91450" wrap="square" tIns="45700">
            <a:noAutofit/>
          </a:bodyPr>
          <a:lstStyle/>
          <a:p>
            <a:pPr indent="0" lvl="0" marL="0" marR="0" rtl="0" algn="ctr">
              <a:lnSpc>
                <a:spcPct val="100000"/>
              </a:lnSpc>
              <a:spcBef>
                <a:spcPts val="0"/>
              </a:spcBef>
              <a:spcAft>
                <a:spcPts val="0"/>
              </a:spcAft>
              <a:buNone/>
            </a:pPr>
            <a:r>
              <a:rPr lang="en" sz="700">
                <a:solidFill>
                  <a:srgbClr val="1B3038"/>
                </a:solidFill>
                <a:latin typeface="Barlow"/>
                <a:ea typeface="Barlow"/>
                <a:cs typeface="Barlow"/>
                <a:sym typeface="Barlow"/>
              </a:rPr>
              <a:t>MPT</a:t>
            </a:r>
            <a:endParaRPr b="0" i="0" sz="700" u="none" cap="none" strike="noStrike">
              <a:solidFill>
                <a:srgbClr val="1B3038"/>
              </a:solidFill>
              <a:latin typeface="Barlow"/>
              <a:ea typeface="Barlow"/>
              <a:cs typeface="Barlow"/>
              <a:sym typeface="Barlow"/>
            </a:endParaRPr>
          </a:p>
        </p:txBody>
      </p:sp>
      <p:cxnSp>
        <p:nvCxnSpPr>
          <p:cNvPr id="964" name="Google Shape;964;p110"/>
          <p:cNvCxnSpPr>
            <a:endCxn id="961" idx="0"/>
          </p:cNvCxnSpPr>
          <p:nvPr/>
        </p:nvCxnSpPr>
        <p:spPr>
          <a:xfrm>
            <a:off x="2514933" y="3677409"/>
            <a:ext cx="1435500" cy="243600"/>
          </a:xfrm>
          <a:prstGeom prst="bentConnector2">
            <a:avLst/>
          </a:prstGeom>
          <a:noFill/>
          <a:ln cap="flat" cmpd="sng" w="9525">
            <a:solidFill>
              <a:srgbClr val="98102A"/>
            </a:solidFill>
            <a:prstDash val="solid"/>
            <a:round/>
            <a:headEnd len="med" w="med" type="none"/>
            <a:tailEnd len="med" w="med" type="stealth"/>
          </a:ln>
        </p:spPr>
      </p:cxnSp>
      <p:sp>
        <p:nvSpPr>
          <p:cNvPr id="965" name="Google Shape;965;p110"/>
          <p:cNvSpPr/>
          <p:nvPr/>
        </p:nvSpPr>
        <p:spPr>
          <a:xfrm>
            <a:off x="2561757" y="3098050"/>
            <a:ext cx="197700" cy="2004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4</a:t>
            </a:r>
            <a:endParaRPr sz="1200">
              <a:solidFill>
                <a:srgbClr val="FFFFFF"/>
              </a:solidFill>
              <a:latin typeface="DM Sans"/>
              <a:ea typeface="DM Sans"/>
              <a:cs typeface="DM Sans"/>
              <a:sym typeface="DM Sans"/>
            </a:endParaRPr>
          </a:p>
        </p:txBody>
      </p:sp>
      <p:sp>
        <p:nvSpPr>
          <p:cNvPr id="966" name="Google Shape;966;p110"/>
          <p:cNvSpPr/>
          <p:nvPr/>
        </p:nvSpPr>
        <p:spPr>
          <a:xfrm>
            <a:off x="5835332" y="1862519"/>
            <a:ext cx="197700" cy="200400"/>
          </a:xfrm>
          <a:prstGeom prst="ellipse">
            <a:avLst/>
          </a:prstGeom>
          <a:solidFill>
            <a:srgbClr val="98102A"/>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200">
                <a:solidFill>
                  <a:srgbClr val="FFFFFF"/>
                </a:solidFill>
                <a:latin typeface="DM Sans"/>
                <a:ea typeface="DM Sans"/>
                <a:cs typeface="DM Sans"/>
                <a:sym typeface="DM Sans"/>
              </a:rPr>
              <a:t>4</a:t>
            </a:r>
            <a:endParaRPr sz="1200">
              <a:solidFill>
                <a:srgbClr val="FFFFFF"/>
              </a:solidFill>
              <a:latin typeface="DM Sans"/>
              <a:ea typeface="DM Sans"/>
              <a:cs typeface="DM Sans"/>
              <a:sym typeface="DM Sans"/>
            </a:endParaRPr>
          </a:p>
        </p:txBody>
      </p:sp>
      <p:sp>
        <p:nvSpPr>
          <p:cNvPr id="967" name="Google Shape;967;p110"/>
          <p:cNvSpPr txBox="1"/>
          <p:nvPr/>
        </p:nvSpPr>
        <p:spPr>
          <a:xfrm>
            <a:off x="6072934" y="1853853"/>
            <a:ext cx="2805000" cy="14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800">
                <a:solidFill>
                  <a:srgbClr val="3A3838"/>
                </a:solidFill>
                <a:latin typeface="DM Sans"/>
                <a:ea typeface="DM Sans"/>
                <a:cs typeface="DM Sans"/>
                <a:sym typeface="DM Sans"/>
              </a:rPr>
              <a:t>Query routes for custom models or provisioned Foundation Models forwarded to Serverless compute</a:t>
            </a:r>
            <a:endParaRPr sz="800">
              <a:solidFill>
                <a:srgbClr val="3A3838"/>
              </a:solidFill>
              <a:latin typeface="DM Sans"/>
              <a:ea typeface="DM Sans"/>
              <a:cs typeface="DM Sans"/>
              <a:sym typeface="DM Sans"/>
            </a:endParaRPr>
          </a:p>
        </p:txBody>
      </p:sp>
      <p:sp>
        <p:nvSpPr>
          <p:cNvPr id="955" name="Google Shape;955;p110"/>
          <p:cNvSpPr/>
          <p:nvPr/>
        </p:nvSpPr>
        <p:spPr>
          <a:xfrm>
            <a:off x="5666975" y="3460612"/>
            <a:ext cx="647700" cy="4683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900">
                <a:solidFill>
                  <a:srgbClr val="1B5162"/>
                </a:solidFill>
                <a:latin typeface="DM Sans Medium"/>
                <a:ea typeface="DM Sans Medium"/>
                <a:cs typeface="DM Sans Medium"/>
                <a:sym typeface="DM Sans Medium"/>
              </a:rPr>
              <a:t>MPT Endpoint</a:t>
            </a:r>
            <a:endParaRPr sz="900">
              <a:solidFill>
                <a:srgbClr val="1B5162"/>
              </a:solidFill>
              <a:latin typeface="DM Sans Medium"/>
              <a:ea typeface="DM Sans Medium"/>
              <a:cs typeface="DM Sans Medium"/>
              <a:sym typeface="DM Sans Medium"/>
            </a:endParaRPr>
          </a:p>
        </p:txBody>
      </p:sp>
      <p:sp>
        <p:nvSpPr>
          <p:cNvPr id="968" name="Google Shape;968;p110"/>
          <p:cNvSpPr/>
          <p:nvPr/>
        </p:nvSpPr>
        <p:spPr>
          <a:xfrm>
            <a:off x="6395613" y="3460612"/>
            <a:ext cx="647700" cy="468300"/>
          </a:xfrm>
          <a:prstGeom prst="roundRect">
            <a:avLst>
              <a:gd fmla="val 6398" name="adj"/>
            </a:avLst>
          </a:prstGeom>
          <a:noFill/>
          <a:ln cap="flat" cmpd="sng" w="9525">
            <a:solidFill>
              <a:srgbClr val="98102A"/>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900">
                <a:solidFill>
                  <a:srgbClr val="1B5162"/>
                </a:solidFill>
                <a:latin typeface="DM Sans Medium"/>
                <a:ea typeface="DM Sans Medium"/>
                <a:cs typeface="DM Sans Medium"/>
                <a:sym typeface="DM Sans Medium"/>
              </a:rPr>
              <a:t>BGE Endpoint</a:t>
            </a:r>
            <a:endParaRPr sz="900">
              <a:solidFill>
                <a:srgbClr val="1B5162"/>
              </a:solidFill>
              <a:latin typeface="DM Sans Medium"/>
              <a:ea typeface="DM Sans Medium"/>
              <a:cs typeface="DM Sans Medium"/>
              <a:sym typeface="DM Sans Medium"/>
            </a:endParaRPr>
          </a:p>
        </p:txBody>
      </p:sp>
      <p:cxnSp>
        <p:nvCxnSpPr>
          <p:cNvPr id="969" name="Google Shape;969;p110"/>
          <p:cNvCxnSpPr/>
          <p:nvPr/>
        </p:nvCxnSpPr>
        <p:spPr>
          <a:xfrm flipH="1">
            <a:off x="5251236" y="3250969"/>
            <a:ext cx="738300" cy="197700"/>
          </a:xfrm>
          <a:prstGeom prst="bentConnector3">
            <a:avLst>
              <a:gd fmla="val 99815" name="adj1"/>
            </a:avLst>
          </a:prstGeom>
          <a:noFill/>
          <a:ln cap="flat" cmpd="sng" w="9525">
            <a:solidFill>
              <a:srgbClr val="98102A"/>
            </a:solidFill>
            <a:prstDash val="solid"/>
            <a:round/>
            <a:headEnd len="med" w="med" type="none"/>
            <a:tailEnd len="med" w="med" type="stealth"/>
          </a:ln>
        </p:spPr>
      </p:cxnSp>
      <p:cxnSp>
        <p:nvCxnSpPr>
          <p:cNvPr id="970" name="Google Shape;970;p110"/>
          <p:cNvCxnSpPr/>
          <p:nvPr/>
        </p:nvCxnSpPr>
        <p:spPr>
          <a:xfrm>
            <a:off x="5986592" y="3252481"/>
            <a:ext cx="738300" cy="197700"/>
          </a:xfrm>
          <a:prstGeom prst="bentConnector3">
            <a:avLst>
              <a:gd fmla="val 99815" name="adj1"/>
            </a:avLst>
          </a:prstGeom>
          <a:noFill/>
          <a:ln cap="flat" cmpd="sng" w="9525">
            <a:solidFill>
              <a:srgbClr val="98102A"/>
            </a:solidFill>
            <a:prstDash val="solid"/>
            <a:round/>
            <a:headEnd len="med" w="med" type="none"/>
            <a:tailEnd len="med" w="med" type="stealth"/>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11"/>
          <p:cNvSpPr/>
          <p:nvPr/>
        </p:nvSpPr>
        <p:spPr>
          <a:xfrm>
            <a:off x="537100" y="1017850"/>
            <a:ext cx="8505900" cy="32586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1100"/>
              <a:t>Customer’s Databricks Account</a:t>
            </a:r>
            <a:endParaRPr sz="1100"/>
          </a:p>
        </p:txBody>
      </p:sp>
      <p:sp>
        <p:nvSpPr>
          <p:cNvPr id="976" name="Google Shape;976;p111"/>
          <p:cNvSpPr/>
          <p:nvPr/>
        </p:nvSpPr>
        <p:spPr>
          <a:xfrm>
            <a:off x="709903" y="1403206"/>
            <a:ext cx="3251700" cy="2719500"/>
          </a:xfrm>
          <a:prstGeom prst="roundRect">
            <a:avLst>
              <a:gd fmla="val 16667" name="adj"/>
            </a:avLst>
          </a:prstGeom>
          <a:solidFill>
            <a:srgbClr val="FF9E94"/>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r">
              <a:spcBef>
                <a:spcPts val="0"/>
              </a:spcBef>
              <a:spcAft>
                <a:spcPts val="0"/>
              </a:spcAft>
              <a:buNone/>
            </a:pPr>
            <a:r>
              <a:rPr lang="en" sz="1100">
                <a:solidFill>
                  <a:schemeClr val="lt1"/>
                </a:solidFill>
              </a:rPr>
              <a:t>Control Plane</a:t>
            </a:r>
            <a:endParaRPr sz="1100">
              <a:solidFill>
                <a:schemeClr val="lt1"/>
              </a:solidFill>
            </a:endParaRPr>
          </a:p>
        </p:txBody>
      </p:sp>
      <p:sp>
        <p:nvSpPr>
          <p:cNvPr id="977" name="Google Shape;977;p111"/>
          <p:cNvSpPr/>
          <p:nvPr/>
        </p:nvSpPr>
        <p:spPr>
          <a:xfrm rot="5400000">
            <a:off x="-175166" y="2646094"/>
            <a:ext cx="2336700" cy="2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Authentication</a:t>
            </a:r>
            <a:endParaRPr sz="1100"/>
          </a:p>
        </p:txBody>
      </p:sp>
      <p:sp>
        <p:nvSpPr>
          <p:cNvPr id="978" name="Google Shape;978;p111"/>
          <p:cNvSpPr/>
          <p:nvPr/>
        </p:nvSpPr>
        <p:spPr>
          <a:xfrm>
            <a:off x="1443625" y="1628200"/>
            <a:ext cx="1204500" cy="22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Control Plane Services</a:t>
            </a:r>
            <a:endParaRPr sz="1100"/>
          </a:p>
        </p:txBody>
      </p:sp>
      <p:sp>
        <p:nvSpPr>
          <p:cNvPr id="979" name="Google Shape;979;p111"/>
          <p:cNvSpPr/>
          <p:nvPr/>
        </p:nvSpPr>
        <p:spPr>
          <a:xfrm>
            <a:off x="3068058" y="3227800"/>
            <a:ext cx="582300" cy="6699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900"/>
              <a:t>Scalable DB</a:t>
            </a:r>
            <a:endParaRPr sz="900"/>
          </a:p>
        </p:txBody>
      </p:sp>
      <p:sp>
        <p:nvSpPr>
          <p:cNvPr id="980" name="Google Shape;980;p111"/>
          <p:cNvSpPr/>
          <p:nvPr/>
        </p:nvSpPr>
        <p:spPr>
          <a:xfrm>
            <a:off x="4400488" y="1403206"/>
            <a:ext cx="4572900" cy="27195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r">
              <a:spcBef>
                <a:spcPts val="0"/>
              </a:spcBef>
              <a:spcAft>
                <a:spcPts val="0"/>
              </a:spcAft>
              <a:buNone/>
            </a:pPr>
            <a:r>
              <a:rPr lang="en" sz="1100">
                <a:solidFill>
                  <a:schemeClr val="lt2"/>
                </a:solidFill>
              </a:rPr>
              <a:t>Serverless</a:t>
            </a:r>
            <a:br>
              <a:rPr lang="en" sz="1100">
                <a:solidFill>
                  <a:schemeClr val="lt2"/>
                </a:solidFill>
              </a:rPr>
            </a:br>
            <a:r>
              <a:rPr lang="en" sz="1100">
                <a:solidFill>
                  <a:schemeClr val="lt2"/>
                </a:solidFill>
              </a:rPr>
              <a:t>Data Plane</a:t>
            </a:r>
            <a:endParaRPr sz="1100">
              <a:solidFill>
                <a:schemeClr val="lt2"/>
              </a:solidFill>
            </a:endParaRPr>
          </a:p>
        </p:txBody>
      </p:sp>
      <p:sp>
        <p:nvSpPr>
          <p:cNvPr id="981" name="Google Shape;981;p111"/>
          <p:cNvSpPr/>
          <p:nvPr/>
        </p:nvSpPr>
        <p:spPr>
          <a:xfrm>
            <a:off x="4624675" y="2879750"/>
            <a:ext cx="983700" cy="96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t>Load Balancer</a:t>
            </a:r>
            <a:endParaRPr sz="1100"/>
          </a:p>
        </p:txBody>
      </p:sp>
      <p:sp>
        <p:nvSpPr>
          <p:cNvPr id="982" name="Google Shape;982;p111"/>
          <p:cNvSpPr/>
          <p:nvPr/>
        </p:nvSpPr>
        <p:spPr>
          <a:xfrm>
            <a:off x="4574125" y="1703201"/>
            <a:ext cx="1084800" cy="10611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chemeClr val="lt1"/>
                </a:solidFill>
              </a:rPr>
              <a:t>System Services</a:t>
            </a:r>
            <a:endParaRPr sz="800">
              <a:solidFill>
                <a:schemeClr val="lt1"/>
              </a:solidFill>
            </a:endParaRPr>
          </a:p>
        </p:txBody>
      </p:sp>
      <p:sp>
        <p:nvSpPr>
          <p:cNvPr id="983" name="Google Shape;983;p111"/>
          <p:cNvSpPr/>
          <p:nvPr/>
        </p:nvSpPr>
        <p:spPr>
          <a:xfrm>
            <a:off x="4757575" y="2094202"/>
            <a:ext cx="717900" cy="55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t>Serverless Compute Manager</a:t>
            </a:r>
            <a:endParaRPr sz="800"/>
          </a:p>
        </p:txBody>
      </p:sp>
      <p:sp>
        <p:nvSpPr>
          <p:cNvPr id="984" name="Google Shape;984;p111"/>
          <p:cNvSpPr/>
          <p:nvPr/>
        </p:nvSpPr>
        <p:spPr>
          <a:xfrm>
            <a:off x="6357775" y="1679425"/>
            <a:ext cx="1553400" cy="933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chemeClr val="lt1"/>
                </a:solidFill>
              </a:rPr>
              <a:t>Isolated Network</a:t>
            </a:r>
            <a:r>
              <a:rPr lang="en" sz="800">
                <a:solidFill>
                  <a:schemeClr val="lt1"/>
                </a:solidFill>
              </a:rPr>
              <a:t> for Customer 1</a:t>
            </a:r>
            <a:endParaRPr sz="800">
              <a:solidFill>
                <a:schemeClr val="lt1"/>
              </a:solidFill>
            </a:endParaRPr>
          </a:p>
        </p:txBody>
      </p:sp>
      <p:grpSp>
        <p:nvGrpSpPr>
          <p:cNvPr id="985" name="Google Shape;985;p111"/>
          <p:cNvGrpSpPr/>
          <p:nvPr/>
        </p:nvGrpSpPr>
        <p:grpSpPr>
          <a:xfrm>
            <a:off x="6498320" y="2140468"/>
            <a:ext cx="1272302" cy="351000"/>
            <a:chOff x="8122878" y="3070600"/>
            <a:chExt cx="1695950" cy="468000"/>
          </a:xfrm>
        </p:grpSpPr>
        <p:sp>
          <p:nvSpPr>
            <p:cNvPr id="986" name="Google Shape;986;p111"/>
            <p:cNvSpPr/>
            <p:nvPr/>
          </p:nvSpPr>
          <p:spPr>
            <a:xfrm>
              <a:off x="8122878" y="30706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1)</a:t>
              </a:r>
              <a:endParaRPr sz="600"/>
            </a:p>
          </p:txBody>
        </p:sp>
        <p:sp>
          <p:nvSpPr>
            <p:cNvPr id="987" name="Google Shape;987;p111"/>
            <p:cNvSpPr/>
            <p:nvPr/>
          </p:nvSpPr>
          <p:spPr>
            <a:xfrm>
              <a:off x="8720953" y="30706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2)</a:t>
              </a:r>
              <a:endParaRPr sz="700"/>
            </a:p>
          </p:txBody>
        </p:sp>
        <p:sp>
          <p:nvSpPr>
            <p:cNvPr id="988" name="Google Shape;988;p111"/>
            <p:cNvSpPr/>
            <p:nvPr/>
          </p:nvSpPr>
          <p:spPr>
            <a:xfrm>
              <a:off x="9319028" y="30706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3)</a:t>
              </a:r>
              <a:endParaRPr sz="700"/>
            </a:p>
          </p:txBody>
        </p:sp>
      </p:grpSp>
      <p:sp>
        <p:nvSpPr>
          <p:cNvPr id="989" name="Google Shape;989;p111"/>
          <p:cNvSpPr/>
          <p:nvPr/>
        </p:nvSpPr>
        <p:spPr>
          <a:xfrm>
            <a:off x="6357750" y="2688799"/>
            <a:ext cx="1553400" cy="1347000"/>
          </a:xfrm>
          <a:prstGeom prst="round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chemeClr val="lt1"/>
                </a:solidFill>
              </a:rPr>
              <a:t>Isolated Network for Customer 2</a:t>
            </a:r>
            <a:endParaRPr sz="800">
              <a:solidFill>
                <a:schemeClr val="lt1"/>
              </a:solidFill>
            </a:endParaRPr>
          </a:p>
        </p:txBody>
      </p:sp>
      <p:grpSp>
        <p:nvGrpSpPr>
          <p:cNvPr id="990" name="Google Shape;990;p111"/>
          <p:cNvGrpSpPr/>
          <p:nvPr/>
        </p:nvGrpSpPr>
        <p:grpSpPr>
          <a:xfrm>
            <a:off x="6498308" y="3142407"/>
            <a:ext cx="1272302" cy="351000"/>
            <a:chOff x="9665000" y="3354533"/>
            <a:chExt cx="1695950" cy="468000"/>
          </a:xfrm>
        </p:grpSpPr>
        <p:sp>
          <p:nvSpPr>
            <p:cNvPr id="991" name="Google Shape;991;p111"/>
            <p:cNvSpPr/>
            <p:nvPr/>
          </p:nvSpPr>
          <p:spPr>
            <a:xfrm>
              <a:off x="9665000" y="3354533"/>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4)</a:t>
              </a:r>
              <a:endParaRPr sz="700"/>
            </a:p>
          </p:txBody>
        </p:sp>
        <p:sp>
          <p:nvSpPr>
            <p:cNvPr id="992" name="Google Shape;992;p111"/>
            <p:cNvSpPr/>
            <p:nvPr/>
          </p:nvSpPr>
          <p:spPr>
            <a:xfrm>
              <a:off x="10263075" y="3354533"/>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5)</a:t>
              </a:r>
              <a:endParaRPr sz="700"/>
            </a:p>
          </p:txBody>
        </p:sp>
        <p:sp>
          <p:nvSpPr>
            <p:cNvPr id="993" name="Google Shape;993;p111"/>
            <p:cNvSpPr/>
            <p:nvPr/>
          </p:nvSpPr>
          <p:spPr>
            <a:xfrm>
              <a:off x="10861150" y="3354533"/>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6)</a:t>
              </a:r>
              <a:endParaRPr sz="700"/>
            </a:p>
          </p:txBody>
        </p:sp>
      </p:grpSp>
      <p:grpSp>
        <p:nvGrpSpPr>
          <p:cNvPr id="994" name="Google Shape;994;p111"/>
          <p:cNvGrpSpPr/>
          <p:nvPr/>
        </p:nvGrpSpPr>
        <p:grpSpPr>
          <a:xfrm>
            <a:off x="6498308" y="3580307"/>
            <a:ext cx="1272302" cy="351000"/>
            <a:chOff x="9665000" y="3321900"/>
            <a:chExt cx="1695950" cy="468000"/>
          </a:xfrm>
        </p:grpSpPr>
        <p:sp>
          <p:nvSpPr>
            <p:cNvPr id="995" name="Google Shape;995;p111"/>
            <p:cNvSpPr/>
            <p:nvPr/>
          </p:nvSpPr>
          <p:spPr>
            <a:xfrm>
              <a:off x="9665000" y="33219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7)</a:t>
              </a:r>
              <a:endParaRPr sz="700"/>
            </a:p>
          </p:txBody>
        </p:sp>
        <p:sp>
          <p:nvSpPr>
            <p:cNvPr id="996" name="Google Shape;996;p111"/>
            <p:cNvSpPr/>
            <p:nvPr/>
          </p:nvSpPr>
          <p:spPr>
            <a:xfrm>
              <a:off x="10263075" y="33219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8)</a:t>
              </a:r>
              <a:endParaRPr sz="700"/>
            </a:p>
          </p:txBody>
        </p:sp>
        <p:sp>
          <p:nvSpPr>
            <p:cNvPr id="997" name="Google Shape;997;p111"/>
            <p:cNvSpPr/>
            <p:nvPr/>
          </p:nvSpPr>
          <p:spPr>
            <a:xfrm>
              <a:off x="10861150" y="33219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9)</a:t>
              </a:r>
              <a:endParaRPr sz="700"/>
            </a:p>
          </p:txBody>
        </p:sp>
      </p:grpSp>
      <p:cxnSp>
        <p:nvCxnSpPr>
          <p:cNvPr id="998" name="Google Shape;998;p111"/>
          <p:cNvCxnSpPr>
            <a:endCxn id="977" idx="2"/>
          </p:cNvCxnSpPr>
          <p:nvPr/>
        </p:nvCxnSpPr>
        <p:spPr>
          <a:xfrm>
            <a:off x="104434" y="2757844"/>
            <a:ext cx="771900" cy="5100"/>
          </a:xfrm>
          <a:prstGeom prst="straightConnector1">
            <a:avLst/>
          </a:prstGeom>
          <a:noFill/>
          <a:ln cap="flat" cmpd="sng" w="9525">
            <a:solidFill>
              <a:srgbClr val="000000"/>
            </a:solidFill>
            <a:prstDash val="solid"/>
            <a:round/>
            <a:headEnd len="med" w="med" type="none"/>
            <a:tailEnd len="med" w="med" type="triangle"/>
          </a:ln>
        </p:spPr>
      </p:cxnSp>
      <p:cxnSp>
        <p:nvCxnSpPr>
          <p:cNvPr id="999" name="Google Shape;999;p111"/>
          <p:cNvCxnSpPr>
            <a:stCxn id="977" idx="0"/>
            <a:endCxn id="978" idx="1"/>
          </p:cNvCxnSpPr>
          <p:nvPr/>
        </p:nvCxnSpPr>
        <p:spPr>
          <a:xfrm>
            <a:off x="1110034" y="2762944"/>
            <a:ext cx="333600" cy="0"/>
          </a:xfrm>
          <a:prstGeom prst="straightConnector1">
            <a:avLst/>
          </a:prstGeom>
          <a:noFill/>
          <a:ln cap="flat" cmpd="sng" w="9525">
            <a:solidFill>
              <a:schemeClr val="dk1"/>
            </a:solidFill>
            <a:prstDash val="solid"/>
            <a:round/>
            <a:headEnd len="med" w="med" type="none"/>
            <a:tailEnd len="med" w="med" type="triangle"/>
          </a:ln>
        </p:spPr>
      </p:cxnSp>
      <p:cxnSp>
        <p:nvCxnSpPr>
          <p:cNvPr id="1000" name="Google Shape;1000;p111"/>
          <p:cNvCxnSpPr>
            <a:stCxn id="978" idx="3"/>
            <a:endCxn id="981" idx="1"/>
          </p:cNvCxnSpPr>
          <p:nvPr/>
        </p:nvCxnSpPr>
        <p:spPr>
          <a:xfrm>
            <a:off x="2648125" y="2762950"/>
            <a:ext cx="1976400" cy="599400"/>
          </a:xfrm>
          <a:prstGeom prst="straightConnector1">
            <a:avLst/>
          </a:prstGeom>
          <a:noFill/>
          <a:ln cap="flat" cmpd="sng" w="9525">
            <a:solidFill>
              <a:schemeClr val="dk1"/>
            </a:solidFill>
            <a:prstDash val="solid"/>
            <a:round/>
            <a:headEnd len="med" w="med" type="none"/>
            <a:tailEnd len="med" w="med" type="triangle"/>
          </a:ln>
        </p:spPr>
      </p:cxnSp>
      <p:cxnSp>
        <p:nvCxnSpPr>
          <p:cNvPr id="1001" name="Google Shape;1001;p111"/>
          <p:cNvCxnSpPr>
            <a:stCxn id="981" idx="3"/>
            <a:endCxn id="991" idx="1"/>
          </p:cNvCxnSpPr>
          <p:nvPr/>
        </p:nvCxnSpPr>
        <p:spPr>
          <a:xfrm flipH="1" rot="10800000">
            <a:off x="5608375" y="3317900"/>
            <a:ext cx="889800" cy="44400"/>
          </a:xfrm>
          <a:prstGeom prst="straightConnector1">
            <a:avLst/>
          </a:prstGeom>
          <a:noFill/>
          <a:ln cap="flat" cmpd="sng" w="9525">
            <a:solidFill>
              <a:schemeClr val="dk1"/>
            </a:solidFill>
            <a:prstDash val="solid"/>
            <a:round/>
            <a:headEnd len="med" w="med" type="none"/>
            <a:tailEnd len="med" w="med" type="triangle"/>
          </a:ln>
        </p:spPr>
      </p:cxnSp>
      <p:sp>
        <p:nvSpPr>
          <p:cNvPr id="1002" name="Google Shape;1002;p111"/>
          <p:cNvSpPr txBox="1"/>
          <p:nvPr/>
        </p:nvSpPr>
        <p:spPr>
          <a:xfrm>
            <a:off x="-63850" y="2688795"/>
            <a:ext cx="717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DM Sans"/>
                <a:ea typeface="DM Sans"/>
                <a:cs typeface="DM Sans"/>
                <a:sym typeface="DM Sans"/>
              </a:rPr>
              <a:t>User request</a:t>
            </a:r>
            <a:endParaRPr sz="1000">
              <a:latin typeface="DM Sans"/>
              <a:ea typeface="DM Sans"/>
              <a:cs typeface="DM Sans"/>
              <a:sym typeface="DM Sans"/>
            </a:endParaRPr>
          </a:p>
        </p:txBody>
      </p:sp>
      <p:sp>
        <p:nvSpPr>
          <p:cNvPr id="1003" name="Google Shape;1003;p111"/>
          <p:cNvSpPr txBox="1"/>
          <p:nvPr/>
        </p:nvSpPr>
        <p:spPr>
          <a:xfrm>
            <a:off x="709900" y="4276450"/>
            <a:ext cx="6971400" cy="5541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lang="en" sz="800">
                <a:latin typeface="DM Sans"/>
                <a:ea typeface="DM Sans"/>
                <a:cs typeface="DM Sans"/>
                <a:sym typeface="DM Sans"/>
              </a:rPr>
              <a:t>Any network communication between two services (1,2,3 and 4) is encrypted.</a:t>
            </a:r>
            <a:endParaRPr sz="800">
              <a:latin typeface="DM Sans"/>
              <a:ea typeface="DM Sans"/>
              <a:cs typeface="DM Sans"/>
              <a:sym typeface="DM Sans"/>
            </a:endParaRPr>
          </a:p>
          <a:p>
            <a:pPr indent="0" lvl="0" marL="0" rtl="0" algn="l">
              <a:lnSpc>
                <a:spcPct val="75000"/>
              </a:lnSpc>
              <a:spcBef>
                <a:spcPts val="0"/>
              </a:spcBef>
              <a:spcAft>
                <a:spcPts val="0"/>
              </a:spcAft>
              <a:buNone/>
            </a:pPr>
            <a:r>
              <a:t/>
            </a:r>
            <a:endParaRPr sz="800">
              <a:latin typeface="DM Sans"/>
              <a:ea typeface="DM Sans"/>
              <a:cs typeface="DM Sans"/>
              <a:sym typeface="DM Sans"/>
            </a:endParaRPr>
          </a:p>
          <a:p>
            <a:pPr indent="0" lvl="0" marL="0" rtl="0" algn="l">
              <a:lnSpc>
                <a:spcPct val="75000"/>
              </a:lnSpc>
              <a:spcBef>
                <a:spcPts val="0"/>
              </a:spcBef>
              <a:spcAft>
                <a:spcPts val="0"/>
              </a:spcAft>
              <a:buNone/>
            </a:pPr>
            <a:r>
              <a:rPr lang="en" sz="800">
                <a:latin typeface="DM Sans"/>
                <a:ea typeface="DM Sans"/>
                <a:cs typeface="DM Sans"/>
                <a:sym typeface="DM Sans"/>
              </a:rPr>
              <a:t>A VM is never reused and is destroyed after use.</a:t>
            </a:r>
            <a:endParaRPr sz="800">
              <a:latin typeface="DM Sans"/>
              <a:ea typeface="DM Sans"/>
              <a:cs typeface="DM Sans"/>
              <a:sym typeface="DM Sans"/>
            </a:endParaRPr>
          </a:p>
          <a:p>
            <a:pPr indent="0" lvl="0" marL="0" rtl="0" algn="l">
              <a:lnSpc>
                <a:spcPct val="75000"/>
              </a:lnSpc>
              <a:spcBef>
                <a:spcPts val="0"/>
              </a:spcBef>
              <a:spcAft>
                <a:spcPts val="0"/>
              </a:spcAft>
              <a:buNone/>
            </a:pPr>
            <a:r>
              <a:t/>
            </a:r>
            <a:endParaRPr sz="800">
              <a:latin typeface="DM Sans"/>
              <a:ea typeface="DM Sans"/>
              <a:cs typeface="DM Sans"/>
              <a:sym typeface="DM Sans"/>
            </a:endParaRPr>
          </a:p>
        </p:txBody>
      </p:sp>
      <p:sp>
        <p:nvSpPr>
          <p:cNvPr id="1004" name="Google Shape;1004;p111"/>
          <p:cNvSpPr/>
          <p:nvPr/>
        </p:nvSpPr>
        <p:spPr>
          <a:xfrm>
            <a:off x="345731" y="2571750"/>
            <a:ext cx="168900" cy="150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11"/>
          <p:cNvSpPr txBox="1"/>
          <p:nvPr/>
        </p:nvSpPr>
        <p:spPr>
          <a:xfrm>
            <a:off x="284824" y="2508700"/>
            <a:ext cx="2907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latin typeface="DM Sans"/>
                <a:ea typeface="DM Sans"/>
                <a:cs typeface="DM Sans"/>
                <a:sym typeface="DM Sans"/>
              </a:rPr>
              <a:t>1</a:t>
            </a:r>
            <a:endParaRPr sz="600">
              <a:latin typeface="DM Sans"/>
              <a:ea typeface="DM Sans"/>
              <a:cs typeface="DM Sans"/>
              <a:sym typeface="DM Sans"/>
            </a:endParaRPr>
          </a:p>
        </p:txBody>
      </p:sp>
      <p:sp>
        <p:nvSpPr>
          <p:cNvPr id="1006" name="Google Shape;1006;p111"/>
          <p:cNvSpPr/>
          <p:nvPr/>
        </p:nvSpPr>
        <p:spPr>
          <a:xfrm>
            <a:off x="1172856" y="2571850"/>
            <a:ext cx="168900" cy="150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11"/>
          <p:cNvSpPr/>
          <p:nvPr/>
        </p:nvSpPr>
        <p:spPr>
          <a:xfrm>
            <a:off x="3402593" y="2798500"/>
            <a:ext cx="168900" cy="150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11"/>
          <p:cNvSpPr/>
          <p:nvPr/>
        </p:nvSpPr>
        <p:spPr>
          <a:xfrm>
            <a:off x="5898618" y="3142400"/>
            <a:ext cx="168900" cy="1506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11"/>
          <p:cNvSpPr txBox="1"/>
          <p:nvPr/>
        </p:nvSpPr>
        <p:spPr>
          <a:xfrm>
            <a:off x="1111949" y="2508700"/>
            <a:ext cx="2907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latin typeface="DM Sans"/>
                <a:ea typeface="DM Sans"/>
                <a:cs typeface="DM Sans"/>
                <a:sym typeface="DM Sans"/>
              </a:rPr>
              <a:t>2</a:t>
            </a:r>
            <a:endParaRPr sz="600">
              <a:latin typeface="DM Sans"/>
              <a:ea typeface="DM Sans"/>
              <a:cs typeface="DM Sans"/>
              <a:sym typeface="DM Sans"/>
            </a:endParaRPr>
          </a:p>
        </p:txBody>
      </p:sp>
      <p:sp>
        <p:nvSpPr>
          <p:cNvPr id="1010" name="Google Shape;1010;p111"/>
          <p:cNvSpPr txBox="1"/>
          <p:nvPr/>
        </p:nvSpPr>
        <p:spPr>
          <a:xfrm>
            <a:off x="3341687" y="2735350"/>
            <a:ext cx="2907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latin typeface="DM Sans"/>
                <a:ea typeface="DM Sans"/>
                <a:cs typeface="DM Sans"/>
                <a:sym typeface="DM Sans"/>
              </a:rPr>
              <a:t>3</a:t>
            </a:r>
            <a:endParaRPr sz="600">
              <a:latin typeface="DM Sans"/>
              <a:ea typeface="DM Sans"/>
              <a:cs typeface="DM Sans"/>
              <a:sym typeface="DM Sans"/>
            </a:endParaRPr>
          </a:p>
        </p:txBody>
      </p:sp>
      <p:sp>
        <p:nvSpPr>
          <p:cNvPr id="1011" name="Google Shape;1011;p111"/>
          <p:cNvSpPr txBox="1"/>
          <p:nvPr/>
        </p:nvSpPr>
        <p:spPr>
          <a:xfrm>
            <a:off x="5837724" y="3079250"/>
            <a:ext cx="2907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latin typeface="DM Sans"/>
                <a:ea typeface="DM Sans"/>
                <a:cs typeface="DM Sans"/>
                <a:sym typeface="DM Sans"/>
              </a:rPr>
              <a:t>4</a:t>
            </a:r>
            <a:endParaRPr sz="600">
              <a:latin typeface="DM Sans"/>
              <a:ea typeface="DM Sans"/>
              <a:cs typeface="DM Sans"/>
              <a:sym typeface="DM Sans"/>
            </a:endParaRPr>
          </a:p>
        </p:txBody>
      </p:sp>
      <p:sp>
        <p:nvSpPr>
          <p:cNvPr id="1012" name="Google Shape;1012;p111"/>
          <p:cNvSpPr txBox="1"/>
          <p:nvPr>
            <p:ph type="title"/>
          </p:nvPr>
        </p:nvSpPr>
        <p:spPr>
          <a:xfrm>
            <a:off x="562050" y="218025"/>
            <a:ext cx="3826500" cy="4377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Security: Deep Dive</a:t>
            </a:r>
            <a:endParaRPr/>
          </a:p>
        </p:txBody>
      </p:sp>
      <p:sp>
        <p:nvSpPr>
          <p:cNvPr id="1013" name="Google Shape;1013;p111"/>
          <p:cNvSpPr txBox="1"/>
          <p:nvPr/>
        </p:nvSpPr>
        <p:spPr>
          <a:xfrm>
            <a:off x="575525" y="595350"/>
            <a:ext cx="6971400" cy="2769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lang="en" sz="800">
                <a:latin typeface="DM Sans"/>
                <a:ea typeface="DM Sans"/>
                <a:cs typeface="DM Sans"/>
                <a:sym typeface="DM Sans"/>
              </a:rPr>
              <a:t>* only applies to Custom and Provisioned Throughput Models</a:t>
            </a:r>
            <a:endParaRPr sz="80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12"/>
          <p:cNvSpPr/>
          <p:nvPr/>
        </p:nvSpPr>
        <p:spPr>
          <a:xfrm>
            <a:off x="642450" y="1999075"/>
            <a:ext cx="4692300" cy="2739300"/>
          </a:xfrm>
          <a:prstGeom prst="roundRect">
            <a:avLst>
              <a:gd fmla="val 0" name="adj"/>
            </a:avLst>
          </a:prstGeom>
          <a:solidFill>
            <a:schemeClr val="accent5"/>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solidFill>
                <a:schemeClr val="lt2"/>
              </a:solidFill>
            </a:endParaRPr>
          </a:p>
        </p:txBody>
      </p:sp>
      <p:cxnSp>
        <p:nvCxnSpPr>
          <p:cNvPr id="1019" name="Google Shape;1019;p112"/>
          <p:cNvCxnSpPr/>
          <p:nvPr/>
        </p:nvCxnSpPr>
        <p:spPr>
          <a:xfrm flipH="1">
            <a:off x="2239025" y="4276237"/>
            <a:ext cx="3900" cy="207600"/>
          </a:xfrm>
          <a:prstGeom prst="straightConnector1">
            <a:avLst/>
          </a:prstGeom>
          <a:noFill/>
          <a:ln cap="flat" cmpd="sng" w="9525">
            <a:solidFill>
              <a:srgbClr val="0993DD"/>
            </a:solidFill>
            <a:prstDash val="solid"/>
            <a:round/>
            <a:headEnd len="med" w="med" type="none"/>
            <a:tailEnd len="med" w="med" type="none"/>
          </a:ln>
        </p:spPr>
      </p:cxnSp>
      <p:cxnSp>
        <p:nvCxnSpPr>
          <p:cNvPr id="1020" name="Google Shape;1020;p112"/>
          <p:cNvCxnSpPr/>
          <p:nvPr/>
        </p:nvCxnSpPr>
        <p:spPr>
          <a:xfrm>
            <a:off x="3977700" y="4275951"/>
            <a:ext cx="0" cy="207600"/>
          </a:xfrm>
          <a:prstGeom prst="straightConnector1">
            <a:avLst/>
          </a:prstGeom>
          <a:noFill/>
          <a:ln cap="flat" cmpd="sng" w="9525">
            <a:solidFill>
              <a:srgbClr val="0993DD"/>
            </a:solidFill>
            <a:prstDash val="solid"/>
            <a:round/>
            <a:headEnd len="med" w="med" type="none"/>
            <a:tailEnd len="med" w="med" type="none"/>
          </a:ln>
        </p:spPr>
      </p:cxnSp>
      <p:sp>
        <p:nvSpPr>
          <p:cNvPr id="1021" name="Google Shape;1021;p112"/>
          <p:cNvSpPr/>
          <p:nvPr/>
        </p:nvSpPr>
        <p:spPr>
          <a:xfrm>
            <a:off x="4355075" y="2413850"/>
            <a:ext cx="887700" cy="1449000"/>
          </a:xfrm>
          <a:prstGeom prst="rect">
            <a:avLst/>
          </a:prstGeom>
          <a:noFill/>
          <a:ln cap="flat" cmpd="sng" w="9525">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chemeClr val="lt1"/>
                </a:solidFill>
                <a:latin typeface="DM Sans"/>
                <a:ea typeface="DM Sans"/>
                <a:cs typeface="DM Sans"/>
                <a:sym typeface="DM Sans"/>
              </a:rPr>
              <a:t>Isolated by ACLs </a:t>
            </a:r>
            <a:endParaRPr sz="900">
              <a:solidFill>
                <a:schemeClr val="lt1"/>
              </a:solidFill>
              <a:latin typeface="DM Sans"/>
              <a:ea typeface="DM Sans"/>
              <a:cs typeface="DM Sans"/>
              <a:sym typeface="DM Sans"/>
            </a:endParaRPr>
          </a:p>
        </p:txBody>
      </p:sp>
      <p:sp>
        <p:nvSpPr>
          <p:cNvPr id="1022" name="Google Shape;1022;p112"/>
          <p:cNvSpPr txBox="1"/>
          <p:nvPr/>
        </p:nvSpPr>
        <p:spPr>
          <a:xfrm>
            <a:off x="650000" y="1994425"/>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2"/>
                </a:solidFill>
              </a:rPr>
              <a:t>Serverless Data Plane</a:t>
            </a:r>
            <a:endParaRPr sz="800">
              <a:solidFill>
                <a:schemeClr val="lt2"/>
              </a:solidFill>
            </a:endParaRPr>
          </a:p>
        </p:txBody>
      </p:sp>
      <p:sp>
        <p:nvSpPr>
          <p:cNvPr id="1023" name="Google Shape;1023;p112"/>
          <p:cNvSpPr/>
          <p:nvPr/>
        </p:nvSpPr>
        <p:spPr>
          <a:xfrm>
            <a:off x="6104300" y="1787125"/>
            <a:ext cx="2464800" cy="1449000"/>
          </a:xfrm>
          <a:prstGeom prst="roundRect">
            <a:avLst>
              <a:gd fmla="val 0" name="adj"/>
            </a:avLst>
          </a:prstGeom>
          <a:solidFill>
            <a:schemeClr val="accent5"/>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solidFill>
                <a:schemeClr val="lt2"/>
              </a:solidFill>
            </a:endParaRPr>
          </a:p>
        </p:txBody>
      </p:sp>
      <p:sp>
        <p:nvSpPr>
          <p:cNvPr id="1024" name="Google Shape;1024;p112"/>
          <p:cNvSpPr/>
          <p:nvPr/>
        </p:nvSpPr>
        <p:spPr>
          <a:xfrm>
            <a:off x="7702600" y="3862700"/>
            <a:ext cx="1359300" cy="8007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12"/>
          <p:cNvSpPr txBox="1"/>
          <p:nvPr>
            <p:ph type="title"/>
          </p:nvPr>
        </p:nvSpPr>
        <p:spPr>
          <a:xfrm>
            <a:off x="562050" y="218025"/>
            <a:ext cx="382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Security: Deep Dive</a:t>
            </a:r>
            <a:endParaRPr/>
          </a:p>
        </p:txBody>
      </p:sp>
      <p:sp>
        <p:nvSpPr>
          <p:cNvPr id="1026" name="Google Shape;1026;p112"/>
          <p:cNvSpPr/>
          <p:nvPr/>
        </p:nvSpPr>
        <p:spPr>
          <a:xfrm>
            <a:off x="1076075" y="750500"/>
            <a:ext cx="3961500" cy="1163100"/>
          </a:xfrm>
          <a:prstGeom prst="roundRect">
            <a:avLst>
              <a:gd fmla="val 0" name="adj"/>
            </a:avLst>
          </a:prstGeom>
          <a:solidFill>
            <a:srgbClr val="FF9E94"/>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 sz="800">
                <a:solidFill>
                  <a:schemeClr val="lt1"/>
                </a:solidFill>
              </a:rPr>
              <a:t>Control Plane</a:t>
            </a:r>
            <a:endParaRPr sz="800">
              <a:solidFill>
                <a:schemeClr val="lt1"/>
              </a:solidFill>
            </a:endParaRPr>
          </a:p>
        </p:txBody>
      </p:sp>
      <p:sp>
        <p:nvSpPr>
          <p:cNvPr id="1027" name="Google Shape;1027;p112"/>
          <p:cNvSpPr/>
          <p:nvPr/>
        </p:nvSpPr>
        <p:spPr>
          <a:xfrm>
            <a:off x="1160550" y="1480513"/>
            <a:ext cx="865200" cy="35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t>Databricks WebApp</a:t>
            </a:r>
            <a:endParaRPr sz="800"/>
          </a:p>
        </p:txBody>
      </p:sp>
      <p:sp>
        <p:nvSpPr>
          <p:cNvPr id="1028" name="Google Shape;1028;p112"/>
          <p:cNvSpPr/>
          <p:nvPr/>
        </p:nvSpPr>
        <p:spPr>
          <a:xfrm>
            <a:off x="2079393" y="2634388"/>
            <a:ext cx="983700" cy="48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t>Load Balancer</a:t>
            </a:r>
            <a:endParaRPr sz="800"/>
          </a:p>
        </p:txBody>
      </p:sp>
      <p:sp>
        <p:nvSpPr>
          <p:cNvPr id="1029" name="Google Shape;1029;p112"/>
          <p:cNvSpPr/>
          <p:nvPr/>
        </p:nvSpPr>
        <p:spPr>
          <a:xfrm>
            <a:off x="811800" y="2367200"/>
            <a:ext cx="1084800" cy="836100"/>
          </a:xfrm>
          <a:prstGeom prst="roundRect">
            <a:avLst>
              <a:gd fmla="val 0" name="adj"/>
            </a:avLst>
          </a:prstGeom>
          <a:solidFill>
            <a:schemeClr val="accent5"/>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chemeClr val="lt1"/>
                </a:solidFill>
              </a:rPr>
              <a:t>System Services</a:t>
            </a:r>
            <a:endParaRPr sz="800">
              <a:solidFill>
                <a:schemeClr val="lt1"/>
              </a:solidFill>
            </a:endParaRPr>
          </a:p>
        </p:txBody>
      </p:sp>
      <p:sp>
        <p:nvSpPr>
          <p:cNvPr id="1030" name="Google Shape;1030;p112"/>
          <p:cNvSpPr/>
          <p:nvPr/>
        </p:nvSpPr>
        <p:spPr>
          <a:xfrm>
            <a:off x="910350" y="2644975"/>
            <a:ext cx="887700" cy="46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t>Serverless Compute Manager</a:t>
            </a:r>
            <a:endParaRPr sz="800"/>
          </a:p>
        </p:txBody>
      </p:sp>
      <p:sp>
        <p:nvSpPr>
          <p:cNvPr id="1031" name="Google Shape;1031;p112"/>
          <p:cNvSpPr/>
          <p:nvPr/>
        </p:nvSpPr>
        <p:spPr>
          <a:xfrm>
            <a:off x="929450" y="3507051"/>
            <a:ext cx="1553400" cy="768900"/>
          </a:xfrm>
          <a:prstGeom prst="roundRect">
            <a:avLst>
              <a:gd fmla="val 0" name="adj"/>
            </a:avLst>
          </a:prstGeom>
          <a:solidFill>
            <a:schemeClr val="accent5"/>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chemeClr val="lt1"/>
                </a:solidFill>
              </a:rPr>
              <a:t>Isolated </a:t>
            </a:r>
            <a:r>
              <a:rPr lang="en" sz="800">
                <a:solidFill>
                  <a:schemeClr val="lt1"/>
                </a:solidFill>
              </a:rPr>
              <a:t>Network</a:t>
            </a:r>
            <a:r>
              <a:rPr lang="en" sz="800">
                <a:solidFill>
                  <a:schemeClr val="lt1"/>
                </a:solidFill>
              </a:rPr>
              <a:t> for </a:t>
            </a:r>
            <a:endParaRPr sz="800">
              <a:solidFill>
                <a:schemeClr val="lt1"/>
              </a:solidFill>
            </a:endParaRPr>
          </a:p>
          <a:p>
            <a:pPr indent="0" lvl="0" marL="0" rtl="0" algn="ctr">
              <a:spcBef>
                <a:spcPts val="0"/>
              </a:spcBef>
              <a:spcAft>
                <a:spcPts val="0"/>
              </a:spcAft>
              <a:buNone/>
            </a:pPr>
            <a:r>
              <a:rPr lang="en" sz="800">
                <a:solidFill>
                  <a:schemeClr val="lt1"/>
                </a:solidFill>
              </a:rPr>
              <a:t>Customer 1</a:t>
            </a:r>
            <a:endParaRPr sz="800">
              <a:solidFill>
                <a:schemeClr val="lt1"/>
              </a:solidFill>
            </a:endParaRPr>
          </a:p>
        </p:txBody>
      </p:sp>
      <p:grpSp>
        <p:nvGrpSpPr>
          <p:cNvPr id="1032" name="Google Shape;1032;p112"/>
          <p:cNvGrpSpPr/>
          <p:nvPr/>
        </p:nvGrpSpPr>
        <p:grpSpPr>
          <a:xfrm>
            <a:off x="1070008" y="3918643"/>
            <a:ext cx="1272302" cy="248555"/>
            <a:chOff x="8122878" y="3195000"/>
            <a:chExt cx="1695950" cy="468000"/>
          </a:xfrm>
        </p:grpSpPr>
        <p:sp>
          <p:nvSpPr>
            <p:cNvPr id="1033" name="Google Shape;1033;p112"/>
            <p:cNvSpPr/>
            <p:nvPr/>
          </p:nvSpPr>
          <p:spPr>
            <a:xfrm>
              <a:off x="8122878" y="31950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1)</a:t>
              </a:r>
              <a:endParaRPr sz="600"/>
            </a:p>
          </p:txBody>
        </p:sp>
        <p:sp>
          <p:nvSpPr>
            <p:cNvPr id="1034" name="Google Shape;1034;p112"/>
            <p:cNvSpPr/>
            <p:nvPr/>
          </p:nvSpPr>
          <p:spPr>
            <a:xfrm>
              <a:off x="8720953" y="31950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2)</a:t>
              </a:r>
              <a:endParaRPr sz="700"/>
            </a:p>
          </p:txBody>
        </p:sp>
        <p:sp>
          <p:nvSpPr>
            <p:cNvPr id="1035" name="Google Shape;1035;p112"/>
            <p:cNvSpPr/>
            <p:nvPr/>
          </p:nvSpPr>
          <p:spPr>
            <a:xfrm>
              <a:off x="9319028" y="31950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3)</a:t>
              </a:r>
              <a:endParaRPr sz="700"/>
            </a:p>
          </p:txBody>
        </p:sp>
      </p:grpSp>
      <p:sp>
        <p:nvSpPr>
          <p:cNvPr id="1036" name="Google Shape;1036;p112"/>
          <p:cNvSpPr/>
          <p:nvPr/>
        </p:nvSpPr>
        <p:spPr>
          <a:xfrm>
            <a:off x="2648700" y="3507054"/>
            <a:ext cx="1553400" cy="768900"/>
          </a:xfrm>
          <a:prstGeom prst="roundRect">
            <a:avLst>
              <a:gd fmla="val 0" name="adj"/>
            </a:avLst>
          </a:prstGeom>
          <a:solidFill>
            <a:schemeClr val="accent5"/>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lang="en" sz="800">
                <a:solidFill>
                  <a:schemeClr val="lt1"/>
                </a:solidFill>
              </a:rPr>
              <a:t>Isolated Network for </a:t>
            </a:r>
            <a:endParaRPr sz="800">
              <a:solidFill>
                <a:schemeClr val="lt1"/>
              </a:solidFill>
            </a:endParaRPr>
          </a:p>
          <a:p>
            <a:pPr indent="0" lvl="0" marL="0" rtl="0" algn="ctr">
              <a:spcBef>
                <a:spcPts val="0"/>
              </a:spcBef>
              <a:spcAft>
                <a:spcPts val="0"/>
              </a:spcAft>
              <a:buNone/>
            </a:pPr>
            <a:r>
              <a:rPr lang="en" sz="800">
                <a:solidFill>
                  <a:schemeClr val="lt1"/>
                </a:solidFill>
              </a:rPr>
              <a:t>Customer 2</a:t>
            </a:r>
            <a:endParaRPr sz="800">
              <a:solidFill>
                <a:schemeClr val="lt1"/>
              </a:solidFill>
            </a:endParaRPr>
          </a:p>
        </p:txBody>
      </p:sp>
      <p:grpSp>
        <p:nvGrpSpPr>
          <p:cNvPr id="1037" name="Google Shape;1037;p112"/>
          <p:cNvGrpSpPr/>
          <p:nvPr/>
        </p:nvGrpSpPr>
        <p:grpSpPr>
          <a:xfrm>
            <a:off x="2789245" y="3918634"/>
            <a:ext cx="1272302" cy="248555"/>
            <a:chOff x="9665000" y="3530000"/>
            <a:chExt cx="1695950" cy="468000"/>
          </a:xfrm>
        </p:grpSpPr>
        <p:sp>
          <p:nvSpPr>
            <p:cNvPr id="1038" name="Google Shape;1038;p112"/>
            <p:cNvSpPr/>
            <p:nvPr/>
          </p:nvSpPr>
          <p:spPr>
            <a:xfrm>
              <a:off x="9665000" y="35300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5)</a:t>
              </a:r>
              <a:endParaRPr sz="700"/>
            </a:p>
          </p:txBody>
        </p:sp>
        <p:sp>
          <p:nvSpPr>
            <p:cNvPr id="1039" name="Google Shape;1039;p112"/>
            <p:cNvSpPr/>
            <p:nvPr/>
          </p:nvSpPr>
          <p:spPr>
            <a:xfrm>
              <a:off x="10263075" y="35300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5)</a:t>
              </a:r>
              <a:endParaRPr sz="700"/>
            </a:p>
          </p:txBody>
        </p:sp>
        <p:sp>
          <p:nvSpPr>
            <p:cNvPr id="1040" name="Google Shape;1040;p112"/>
            <p:cNvSpPr/>
            <p:nvPr/>
          </p:nvSpPr>
          <p:spPr>
            <a:xfrm>
              <a:off x="10861150" y="3530000"/>
              <a:ext cx="499800" cy="46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t>VM</a:t>
              </a:r>
              <a:br>
                <a:rPr lang="en" sz="600"/>
              </a:br>
              <a:r>
                <a:rPr lang="en" sz="600"/>
                <a:t>(Model 6)</a:t>
              </a:r>
              <a:endParaRPr sz="700"/>
            </a:p>
          </p:txBody>
        </p:sp>
      </p:grpSp>
      <p:sp>
        <p:nvSpPr>
          <p:cNvPr id="1041" name="Google Shape;1041;p112"/>
          <p:cNvSpPr/>
          <p:nvPr/>
        </p:nvSpPr>
        <p:spPr>
          <a:xfrm>
            <a:off x="1747875" y="995300"/>
            <a:ext cx="1823100" cy="39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t>Databricks API Gateway</a:t>
            </a:r>
            <a:endParaRPr sz="800"/>
          </a:p>
          <a:p>
            <a:pPr indent="0" lvl="0" marL="0" rtl="0" algn="ctr">
              <a:spcBef>
                <a:spcPts val="0"/>
              </a:spcBef>
              <a:spcAft>
                <a:spcPts val="0"/>
              </a:spcAft>
              <a:buNone/>
            </a:pPr>
            <a:r>
              <a:rPr lang="en" sz="800"/>
              <a:t>(Auth, IP Allowlist)</a:t>
            </a:r>
            <a:endParaRPr sz="800"/>
          </a:p>
        </p:txBody>
      </p:sp>
      <p:sp>
        <p:nvSpPr>
          <p:cNvPr id="1042" name="Google Shape;1042;p112"/>
          <p:cNvSpPr/>
          <p:nvPr/>
        </p:nvSpPr>
        <p:spPr>
          <a:xfrm>
            <a:off x="3712825" y="995300"/>
            <a:ext cx="854100" cy="396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t>Private Link</a:t>
            </a:r>
            <a:endParaRPr sz="800"/>
          </a:p>
        </p:txBody>
      </p:sp>
      <p:sp>
        <p:nvSpPr>
          <p:cNvPr id="1043" name="Google Shape;1043;p112"/>
          <p:cNvSpPr/>
          <p:nvPr/>
        </p:nvSpPr>
        <p:spPr>
          <a:xfrm>
            <a:off x="4082322" y="1480513"/>
            <a:ext cx="865200" cy="35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t>Cluster Manager</a:t>
            </a:r>
            <a:endParaRPr sz="1000"/>
          </a:p>
        </p:txBody>
      </p:sp>
      <p:sp>
        <p:nvSpPr>
          <p:cNvPr id="1044" name="Google Shape;1044;p112"/>
          <p:cNvSpPr/>
          <p:nvPr/>
        </p:nvSpPr>
        <p:spPr>
          <a:xfrm>
            <a:off x="2138453" y="1480513"/>
            <a:ext cx="865200" cy="35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t>Model Serving Proxy</a:t>
            </a:r>
            <a:endParaRPr sz="600"/>
          </a:p>
        </p:txBody>
      </p:sp>
      <p:sp>
        <p:nvSpPr>
          <p:cNvPr id="1045" name="Google Shape;1045;p112"/>
          <p:cNvSpPr/>
          <p:nvPr/>
        </p:nvSpPr>
        <p:spPr>
          <a:xfrm>
            <a:off x="3110381" y="1480513"/>
            <a:ext cx="865200" cy="354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t>Model Serving Services</a:t>
            </a:r>
            <a:endParaRPr sz="700"/>
          </a:p>
        </p:txBody>
      </p:sp>
      <p:sp>
        <p:nvSpPr>
          <p:cNvPr id="1046" name="Google Shape;1046;p112"/>
          <p:cNvSpPr/>
          <p:nvPr/>
        </p:nvSpPr>
        <p:spPr>
          <a:xfrm>
            <a:off x="4456150" y="3131513"/>
            <a:ext cx="685525" cy="555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Container Registry</a:t>
            </a:r>
            <a:endParaRPr sz="800"/>
          </a:p>
        </p:txBody>
      </p:sp>
      <p:sp>
        <p:nvSpPr>
          <p:cNvPr id="1047" name="Google Shape;1047;p112"/>
          <p:cNvSpPr/>
          <p:nvPr/>
        </p:nvSpPr>
        <p:spPr>
          <a:xfrm>
            <a:off x="3204693" y="2637888"/>
            <a:ext cx="669600" cy="48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t>Model Container Build</a:t>
            </a:r>
            <a:endParaRPr sz="600"/>
          </a:p>
        </p:txBody>
      </p:sp>
      <p:sp>
        <p:nvSpPr>
          <p:cNvPr id="1048" name="Google Shape;1048;p112"/>
          <p:cNvSpPr/>
          <p:nvPr/>
        </p:nvSpPr>
        <p:spPr>
          <a:xfrm>
            <a:off x="6104300" y="264688"/>
            <a:ext cx="2464800" cy="1449000"/>
          </a:xfrm>
          <a:prstGeom prst="roundRect">
            <a:avLst>
              <a:gd fmla="val 0" name="adj"/>
            </a:avLst>
          </a:prstGeom>
          <a:solidFill>
            <a:schemeClr val="accent5"/>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solidFill>
                <a:schemeClr val="lt2"/>
              </a:solidFill>
            </a:endParaRPr>
          </a:p>
        </p:txBody>
      </p:sp>
      <p:sp>
        <p:nvSpPr>
          <p:cNvPr id="1049" name="Google Shape;1049;p112"/>
          <p:cNvSpPr/>
          <p:nvPr/>
        </p:nvSpPr>
        <p:spPr>
          <a:xfrm>
            <a:off x="6311625" y="576763"/>
            <a:ext cx="587900" cy="4633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Model Artifact 1</a:t>
            </a:r>
            <a:endParaRPr sz="800"/>
          </a:p>
        </p:txBody>
      </p:sp>
      <p:sp>
        <p:nvSpPr>
          <p:cNvPr id="1050" name="Google Shape;1050;p112"/>
          <p:cNvSpPr/>
          <p:nvPr/>
        </p:nvSpPr>
        <p:spPr>
          <a:xfrm>
            <a:off x="7066338" y="576763"/>
            <a:ext cx="587900" cy="4633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Model Artifact 2</a:t>
            </a:r>
            <a:endParaRPr sz="800"/>
          </a:p>
        </p:txBody>
      </p:sp>
      <p:sp>
        <p:nvSpPr>
          <p:cNvPr id="1051" name="Google Shape;1051;p112"/>
          <p:cNvSpPr/>
          <p:nvPr/>
        </p:nvSpPr>
        <p:spPr>
          <a:xfrm>
            <a:off x="7813175" y="576763"/>
            <a:ext cx="587900" cy="4633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Model Artifact 3</a:t>
            </a:r>
            <a:endParaRPr sz="800"/>
          </a:p>
        </p:txBody>
      </p:sp>
      <p:sp>
        <p:nvSpPr>
          <p:cNvPr id="1052" name="Google Shape;1052;p112"/>
          <p:cNvSpPr/>
          <p:nvPr/>
        </p:nvSpPr>
        <p:spPr>
          <a:xfrm>
            <a:off x="6311625" y="2119025"/>
            <a:ext cx="587900" cy="4633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Model Artifact 5</a:t>
            </a:r>
            <a:endParaRPr sz="800"/>
          </a:p>
        </p:txBody>
      </p:sp>
      <p:sp>
        <p:nvSpPr>
          <p:cNvPr id="1053" name="Google Shape;1053;p112"/>
          <p:cNvSpPr/>
          <p:nvPr/>
        </p:nvSpPr>
        <p:spPr>
          <a:xfrm>
            <a:off x="7042750" y="2129013"/>
            <a:ext cx="587900" cy="4633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Model Artifact 6</a:t>
            </a:r>
            <a:endParaRPr sz="800"/>
          </a:p>
        </p:txBody>
      </p:sp>
      <p:sp>
        <p:nvSpPr>
          <p:cNvPr id="1054" name="Google Shape;1054;p112"/>
          <p:cNvSpPr/>
          <p:nvPr/>
        </p:nvSpPr>
        <p:spPr>
          <a:xfrm>
            <a:off x="7813175" y="2129025"/>
            <a:ext cx="587900" cy="4633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Model Artifact 7</a:t>
            </a:r>
            <a:endParaRPr sz="800"/>
          </a:p>
        </p:txBody>
      </p:sp>
      <p:sp>
        <p:nvSpPr>
          <p:cNvPr id="1055" name="Google Shape;1055;p112"/>
          <p:cNvSpPr/>
          <p:nvPr/>
        </p:nvSpPr>
        <p:spPr>
          <a:xfrm>
            <a:off x="6576550" y="3664146"/>
            <a:ext cx="806800" cy="555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PyPi Repository</a:t>
            </a:r>
            <a:endParaRPr sz="800"/>
          </a:p>
        </p:txBody>
      </p:sp>
      <p:sp>
        <p:nvSpPr>
          <p:cNvPr id="1056" name="Google Shape;1056;p112"/>
          <p:cNvSpPr/>
          <p:nvPr/>
        </p:nvSpPr>
        <p:spPr>
          <a:xfrm>
            <a:off x="6578350" y="4313811"/>
            <a:ext cx="806800" cy="5556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Conda-Forge Repository</a:t>
            </a:r>
            <a:endParaRPr sz="800"/>
          </a:p>
        </p:txBody>
      </p:sp>
      <p:cxnSp>
        <p:nvCxnSpPr>
          <p:cNvPr id="1057" name="Google Shape;1057;p112"/>
          <p:cNvCxnSpPr/>
          <p:nvPr/>
        </p:nvCxnSpPr>
        <p:spPr>
          <a:xfrm>
            <a:off x="5762025" y="4700"/>
            <a:ext cx="0" cy="5136600"/>
          </a:xfrm>
          <a:prstGeom prst="straightConnector1">
            <a:avLst/>
          </a:prstGeom>
          <a:noFill/>
          <a:ln cap="flat" cmpd="sng" w="9525">
            <a:solidFill>
              <a:schemeClr val="dk2"/>
            </a:solidFill>
            <a:prstDash val="dash"/>
            <a:round/>
            <a:headEnd len="med" w="med" type="none"/>
            <a:tailEnd len="med" w="med" type="none"/>
          </a:ln>
        </p:spPr>
      </p:cxnSp>
      <p:cxnSp>
        <p:nvCxnSpPr>
          <p:cNvPr id="1058" name="Google Shape;1058;p112"/>
          <p:cNvCxnSpPr/>
          <p:nvPr/>
        </p:nvCxnSpPr>
        <p:spPr>
          <a:xfrm>
            <a:off x="5762025" y="3436025"/>
            <a:ext cx="3373500" cy="0"/>
          </a:xfrm>
          <a:prstGeom prst="straightConnector1">
            <a:avLst/>
          </a:prstGeom>
          <a:noFill/>
          <a:ln cap="flat" cmpd="sng" w="9525">
            <a:solidFill>
              <a:schemeClr val="dk2"/>
            </a:solidFill>
            <a:prstDash val="dash"/>
            <a:round/>
            <a:headEnd len="med" w="med" type="none"/>
            <a:tailEnd len="med" w="med" type="none"/>
          </a:ln>
        </p:spPr>
      </p:cxnSp>
      <p:sp>
        <p:nvSpPr>
          <p:cNvPr id="1059" name="Google Shape;1059;p112"/>
          <p:cNvSpPr txBox="1"/>
          <p:nvPr/>
        </p:nvSpPr>
        <p:spPr>
          <a:xfrm>
            <a:off x="7385154" y="-43100"/>
            <a:ext cx="17184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DM Sans"/>
                <a:ea typeface="DM Sans"/>
                <a:cs typeface="DM Sans"/>
                <a:sym typeface="DM Sans"/>
              </a:rPr>
              <a:t>Customer AWS Account</a:t>
            </a:r>
            <a:endParaRPr b="1" sz="800">
              <a:latin typeface="DM Sans"/>
              <a:ea typeface="DM Sans"/>
              <a:cs typeface="DM Sans"/>
              <a:sym typeface="DM Sans"/>
            </a:endParaRPr>
          </a:p>
        </p:txBody>
      </p:sp>
      <p:sp>
        <p:nvSpPr>
          <p:cNvPr id="1060" name="Google Shape;1060;p112"/>
          <p:cNvSpPr txBox="1"/>
          <p:nvPr/>
        </p:nvSpPr>
        <p:spPr>
          <a:xfrm>
            <a:off x="3712825" y="-43100"/>
            <a:ext cx="2068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DM Sans"/>
                <a:ea typeface="DM Sans"/>
                <a:cs typeface="DM Sans"/>
                <a:sym typeface="DM Sans"/>
              </a:rPr>
              <a:t>Customer’s Databricks Account</a:t>
            </a:r>
            <a:endParaRPr b="1" sz="800">
              <a:latin typeface="DM Sans"/>
              <a:ea typeface="DM Sans"/>
              <a:cs typeface="DM Sans"/>
              <a:sym typeface="DM Sans"/>
            </a:endParaRPr>
          </a:p>
        </p:txBody>
      </p:sp>
      <p:cxnSp>
        <p:nvCxnSpPr>
          <p:cNvPr id="1061" name="Google Shape;1061;p112"/>
          <p:cNvCxnSpPr>
            <a:stCxn id="1044" idx="2"/>
            <a:endCxn id="1028" idx="0"/>
          </p:cNvCxnSpPr>
          <p:nvPr/>
        </p:nvCxnSpPr>
        <p:spPr>
          <a:xfrm flipH="1" rot="-5400000">
            <a:off x="2171603" y="2234263"/>
            <a:ext cx="799500" cy="600"/>
          </a:xfrm>
          <a:prstGeom prst="bentConnector3">
            <a:avLst>
              <a:gd fmla="val 50005" name="adj1"/>
            </a:avLst>
          </a:prstGeom>
          <a:noFill/>
          <a:ln cap="flat" cmpd="sng" w="9525">
            <a:solidFill>
              <a:schemeClr val="accent1"/>
            </a:solidFill>
            <a:prstDash val="solid"/>
            <a:round/>
            <a:headEnd len="med" w="med" type="none"/>
            <a:tailEnd len="med" w="med" type="triangle"/>
          </a:ln>
        </p:spPr>
      </p:cxnSp>
      <p:cxnSp>
        <p:nvCxnSpPr>
          <p:cNvPr id="1062" name="Google Shape;1062;p112"/>
          <p:cNvCxnSpPr>
            <a:endCxn id="1046" idx="3"/>
          </p:cNvCxnSpPr>
          <p:nvPr/>
        </p:nvCxnSpPr>
        <p:spPr>
          <a:xfrm flipH="1" rot="10800000">
            <a:off x="2239013" y="3687113"/>
            <a:ext cx="2559900" cy="804900"/>
          </a:xfrm>
          <a:prstGeom prst="bentConnector2">
            <a:avLst/>
          </a:prstGeom>
          <a:noFill/>
          <a:ln cap="flat" cmpd="sng" w="9525">
            <a:solidFill>
              <a:srgbClr val="0993DD"/>
            </a:solidFill>
            <a:prstDash val="solid"/>
            <a:round/>
            <a:headEnd len="med" w="med" type="none"/>
            <a:tailEnd len="med" w="med" type="triangle"/>
          </a:ln>
        </p:spPr>
      </p:cxnSp>
      <p:cxnSp>
        <p:nvCxnSpPr>
          <p:cNvPr id="1063" name="Google Shape;1063;p112"/>
          <p:cNvCxnSpPr>
            <a:stCxn id="1045" idx="2"/>
            <a:endCxn id="1047" idx="0"/>
          </p:cNvCxnSpPr>
          <p:nvPr/>
        </p:nvCxnSpPr>
        <p:spPr>
          <a:xfrm rot="5400000">
            <a:off x="3139631" y="2234563"/>
            <a:ext cx="803100" cy="3600"/>
          </a:xfrm>
          <a:prstGeom prst="bentConnector3">
            <a:avLst>
              <a:gd fmla="val 49998" name="adj1"/>
            </a:avLst>
          </a:prstGeom>
          <a:noFill/>
          <a:ln cap="flat" cmpd="sng" w="9525">
            <a:solidFill>
              <a:srgbClr val="0993DD"/>
            </a:solidFill>
            <a:prstDash val="solid"/>
            <a:round/>
            <a:headEnd len="med" w="med" type="none"/>
            <a:tailEnd len="med" w="med" type="triangle"/>
          </a:ln>
        </p:spPr>
      </p:cxnSp>
      <p:sp>
        <p:nvSpPr>
          <p:cNvPr id="1064" name="Google Shape;1064;p112"/>
          <p:cNvSpPr txBox="1"/>
          <p:nvPr/>
        </p:nvSpPr>
        <p:spPr>
          <a:xfrm>
            <a:off x="7964367" y="3423484"/>
            <a:ext cx="1139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latin typeface="DM Sans"/>
                <a:ea typeface="DM Sans"/>
                <a:cs typeface="DM Sans"/>
                <a:sym typeface="DM Sans"/>
              </a:rPr>
              <a:t>Public Repositories</a:t>
            </a:r>
            <a:endParaRPr b="1" sz="800">
              <a:latin typeface="DM Sans"/>
              <a:ea typeface="DM Sans"/>
              <a:cs typeface="DM Sans"/>
              <a:sym typeface="DM Sans"/>
            </a:endParaRPr>
          </a:p>
        </p:txBody>
      </p:sp>
      <p:sp>
        <p:nvSpPr>
          <p:cNvPr id="1065" name="Google Shape;1065;p112"/>
          <p:cNvSpPr/>
          <p:nvPr/>
        </p:nvSpPr>
        <p:spPr>
          <a:xfrm>
            <a:off x="5334715" y="652675"/>
            <a:ext cx="117600" cy="1098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12"/>
          <p:cNvSpPr txBox="1"/>
          <p:nvPr/>
        </p:nvSpPr>
        <p:spPr>
          <a:xfrm>
            <a:off x="4502902" y="361355"/>
            <a:ext cx="1394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DM Sans"/>
                <a:ea typeface="DM Sans"/>
                <a:cs typeface="DM Sans"/>
                <a:sym typeface="DM Sans"/>
              </a:rPr>
              <a:t>Accessed via presigned URL</a:t>
            </a:r>
            <a:endParaRPr sz="700">
              <a:latin typeface="DM Sans"/>
              <a:ea typeface="DM Sans"/>
              <a:cs typeface="DM Sans"/>
              <a:sym typeface="DM Sans"/>
            </a:endParaRPr>
          </a:p>
        </p:txBody>
      </p:sp>
      <p:sp>
        <p:nvSpPr>
          <p:cNvPr id="1067" name="Google Shape;1067;p112"/>
          <p:cNvSpPr/>
          <p:nvPr/>
        </p:nvSpPr>
        <p:spPr>
          <a:xfrm>
            <a:off x="2671650" y="3714513"/>
            <a:ext cx="117600" cy="1098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12"/>
          <p:cNvSpPr txBox="1"/>
          <p:nvPr/>
        </p:nvSpPr>
        <p:spPr>
          <a:xfrm>
            <a:off x="5282460" y="576775"/>
            <a:ext cx="168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latin typeface="DM Sans"/>
                <a:ea typeface="DM Sans"/>
                <a:cs typeface="DM Sans"/>
                <a:sym typeface="DM Sans"/>
              </a:rPr>
              <a:t>2</a:t>
            </a:r>
            <a:endParaRPr sz="500">
              <a:latin typeface="DM Sans"/>
              <a:ea typeface="DM Sans"/>
              <a:cs typeface="DM Sans"/>
              <a:sym typeface="DM Sans"/>
            </a:endParaRPr>
          </a:p>
        </p:txBody>
      </p:sp>
      <p:sp>
        <p:nvSpPr>
          <p:cNvPr id="1069" name="Google Shape;1069;p112"/>
          <p:cNvSpPr txBox="1"/>
          <p:nvPr/>
        </p:nvSpPr>
        <p:spPr>
          <a:xfrm>
            <a:off x="6104300" y="264913"/>
            <a:ext cx="1641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2"/>
                </a:solidFill>
              </a:rPr>
              <a:t>Customer 1 DBFS</a:t>
            </a:r>
            <a:endParaRPr sz="800">
              <a:solidFill>
                <a:schemeClr val="lt2"/>
              </a:solidFill>
            </a:endParaRPr>
          </a:p>
        </p:txBody>
      </p:sp>
      <p:sp>
        <p:nvSpPr>
          <p:cNvPr id="1070" name="Google Shape;1070;p112"/>
          <p:cNvSpPr txBox="1"/>
          <p:nvPr/>
        </p:nvSpPr>
        <p:spPr>
          <a:xfrm>
            <a:off x="6104300" y="1773275"/>
            <a:ext cx="1641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2"/>
                </a:solidFill>
              </a:rPr>
              <a:t>Customer 2 DBFS</a:t>
            </a:r>
            <a:endParaRPr sz="800">
              <a:solidFill>
                <a:schemeClr val="lt2"/>
              </a:solidFill>
            </a:endParaRPr>
          </a:p>
        </p:txBody>
      </p:sp>
      <p:sp>
        <p:nvSpPr>
          <p:cNvPr id="1071" name="Google Shape;1071;p112"/>
          <p:cNvSpPr/>
          <p:nvPr/>
        </p:nvSpPr>
        <p:spPr>
          <a:xfrm>
            <a:off x="6600925" y="1127588"/>
            <a:ext cx="587900" cy="4633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Model 1 Table</a:t>
            </a:r>
            <a:endParaRPr sz="800"/>
          </a:p>
        </p:txBody>
      </p:sp>
      <p:pic>
        <p:nvPicPr>
          <p:cNvPr id="1072" name="Google Shape;1072;p112"/>
          <p:cNvPicPr preferRelativeResize="0"/>
          <p:nvPr/>
        </p:nvPicPr>
        <p:blipFill>
          <a:blip r:embed="rId3">
            <a:alphaModFix/>
          </a:blip>
          <a:stretch>
            <a:fillRect/>
          </a:stretch>
        </p:blipFill>
        <p:spPr>
          <a:xfrm>
            <a:off x="7015247" y="1379888"/>
            <a:ext cx="239400" cy="239400"/>
          </a:xfrm>
          <a:prstGeom prst="rect">
            <a:avLst/>
          </a:prstGeom>
          <a:noFill/>
          <a:ln>
            <a:noFill/>
          </a:ln>
        </p:spPr>
      </p:pic>
      <p:sp>
        <p:nvSpPr>
          <p:cNvPr id="1073" name="Google Shape;1073;p112"/>
          <p:cNvSpPr/>
          <p:nvPr/>
        </p:nvSpPr>
        <p:spPr>
          <a:xfrm>
            <a:off x="7516013" y="1127588"/>
            <a:ext cx="587900" cy="4633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Model 3 Table</a:t>
            </a:r>
            <a:endParaRPr sz="800"/>
          </a:p>
        </p:txBody>
      </p:sp>
      <p:pic>
        <p:nvPicPr>
          <p:cNvPr id="1074" name="Google Shape;1074;p112"/>
          <p:cNvPicPr preferRelativeResize="0"/>
          <p:nvPr/>
        </p:nvPicPr>
        <p:blipFill>
          <a:blip r:embed="rId3">
            <a:alphaModFix/>
          </a:blip>
          <a:stretch>
            <a:fillRect/>
          </a:stretch>
        </p:blipFill>
        <p:spPr>
          <a:xfrm>
            <a:off x="7930334" y="1379888"/>
            <a:ext cx="239400" cy="239400"/>
          </a:xfrm>
          <a:prstGeom prst="rect">
            <a:avLst/>
          </a:prstGeom>
          <a:noFill/>
          <a:ln>
            <a:noFill/>
          </a:ln>
        </p:spPr>
      </p:pic>
      <p:sp>
        <p:nvSpPr>
          <p:cNvPr id="1075" name="Google Shape;1075;p112"/>
          <p:cNvSpPr/>
          <p:nvPr/>
        </p:nvSpPr>
        <p:spPr>
          <a:xfrm>
            <a:off x="7469663" y="2648063"/>
            <a:ext cx="587900" cy="4633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Model 6 Table</a:t>
            </a:r>
            <a:endParaRPr sz="800"/>
          </a:p>
        </p:txBody>
      </p:sp>
      <p:pic>
        <p:nvPicPr>
          <p:cNvPr id="1076" name="Google Shape;1076;p112"/>
          <p:cNvPicPr preferRelativeResize="0"/>
          <p:nvPr/>
        </p:nvPicPr>
        <p:blipFill>
          <a:blip r:embed="rId3">
            <a:alphaModFix/>
          </a:blip>
          <a:stretch>
            <a:fillRect/>
          </a:stretch>
        </p:blipFill>
        <p:spPr>
          <a:xfrm>
            <a:off x="7959184" y="2900363"/>
            <a:ext cx="239400" cy="239400"/>
          </a:xfrm>
          <a:prstGeom prst="rect">
            <a:avLst/>
          </a:prstGeom>
          <a:noFill/>
          <a:ln>
            <a:noFill/>
          </a:ln>
        </p:spPr>
      </p:pic>
      <p:sp>
        <p:nvSpPr>
          <p:cNvPr id="1077" name="Google Shape;1077;p112"/>
          <p:cNvSpPr/>
          <p:nvPr/>
        </p:nvSpPr>
        <p:spPr>
          <a:xfrm>
            <a:off x="6219175" y="2698587"/>
            <a:ext cx="117600" cy="1098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12"/>
          <p:cNvSpPr txBox="1"/>
          <p:nvPr/>
        </p:nvSpPr>
        <p:spPr>
          <a:xfrm>
            <a:off x="6168371" y="2622687"/>
            <a:ext cx="168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latin typeface="DM Sans"/>
                <a:ea typeface="DM Sans"/>
                <a:cs typeface="DM Sans"/>
                <a:sym typeface="DM Sans"/>
              </a:rPr>
              <a:t>4</a:t>
            </a:r>
            <a:endParaRPr sz="500">
              <a:latin typeface="DM Sans"/>
              <a:ea typeface="DM Sans"/>
              <a:cs typeface="DM Sans"/>
              <a:sym typeface="DM Sans"/>
            </a:endParaRPr>
          </a:p>
        </p:txBody>
      </p:sp>
      <p:sp>
        <p:nvSpPr>
          <p:cNvPr id="1079" name="Google Shape;1079;p112"/>
          <p:cNvSpPr txBox="1"/>
          <p:nvPr/>
        </p:nvSpPr>
        <p:spPr>
          <a:xfrm>
            <a:off x="6121314" y="2820296"/>
            <a:ext cx="1394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1"/>
                </a:solidFill>
                <a:latin typeface="DM Sans"/>
                <a:ea typeface="DM Sans"/>
                <a:cs typeface="DM Sans"/>
                <a:sym typeface="DM Sans"/>
              </a:rPr>
              <a:t>Accessed via presigned URL</a:t>
            </a:r>
            <a:endParaRPr sz="700">
              <a:solidFill>
                <a:schemeClr val="lt1"/>
              </a:solidFill>
              <a:latin typeface="DM Sans"/>
              <a:ea typeface="DM Sans"/>
              <a:cs typeface="DM Sans"/>
              <a:sym typeface="DM Sans"/>
            </a:endParaRPr>
          </a:p>
        </p:txBody>
      </p:sp>
      <p:sp>
        <p:nvSpPr>
          <p:cNvPr id="1080" name="Google Shape;1080;p112"/>
          <p:cNvSpPr txBox="1"/>
          <p:nvPr/>
        </p:nvSpPr>
        <p:spPr>
          <a:xfrm>
            <a:off x="7927425" y="4062450"/>
            <a:ext cx="1229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DM Sans"/>
                <a:ea typeface="DM Sans"/>
                <a:cs typeface="DM Sans"/>
                <a:sym typeface="DM Sans"/>
              </a:rPr>
              <a:t>Endpoint creation flow</a:t>
            </a:r>
            <a:endParaRPr sz="700">
              <a:latin typeface="DM Sans"/>
              <a:ea typeface="DM Sans"/>
              <a:cs typeface="DM Sans"/>
              <a:sym typeface="DM Sans"/>
            </a:endParaRPr>
          </a:p>
        </p:txBody>
      </p:sp>
      <p:cxnSp>
        <p:nvCxnSpPr>
          <p:cNvPr id="1081" name="Google Shape;1081;p112"/>
          <p:cNvCxnSpPr>
            <a:stCxn id="1046" idx="4"/>
            <a:endCxn id="1049" idx="2"/>
          </p:cNvCxnSpPr>
          <p:nvPr/>
        </p:nvCxnSpPr>
        <p:spPr>
          <a:xfrm flipH="1" rot="10800000">
            <a:off x="5141675" y="808313"/>
            <a:ext cx="1170000" cy="2601000"/>
          </a:xfrm>
          <a:prstGeom prst="bentConnector3">
            <a:avLst>
              <a:gd fmla="val 24880" name="adj1"/>
            </a:avLst>
          </a:prstGeom>
          <a:noFill/>
          <a:ln cap="flat" cmpd="sng" w="9525">
            <a:solidFill>
              <a:srgbClr val="0993DD"/>
            </a:solidFill>
            <a:prstDash val="solid"/>
            <a:round/>
            <a:headEnd len="med" w="med" type="none"/>
            <a:tailEnd len="med" w="med" type="triangle"/>
          </a:ln>
        </p:spPr>
      </p:cxnSp>
      <p:cxnSp>
        <p:nvCxnSpPr>
          <p:cNvPr id="1082" name="Google Shape;1082;p112"/>
          <p:cNvCxnSpPr>
            <a:stCxn id="1052" idx="2"/>
          </p:cNvCxnSpPr>
          <p:nvPr/>
        </p:nvCxnSpPr>
        <p:spPr>
          <a:xfrm rot="10800000">
            <a:off x="5432925" y="2350713"/>
            <a:ext cx="878700" cy="0"/>
          </a:xfrm>
          <a:prstGeom prst="straightConnector1">
            <a:avLst/>
          </a:prstGeom>
          <a:noFill/>
          <a:ln cap="flat" cmpd="sng" w="9525">
            <a:solidFill>
              <a:srgbClr val="0993DD"/>
            </a:solidFill>
            <a:prstDash val="solid"/>
            <a:round/>
            <a:headEnd len="med" w="med" type="triangle"/>
            <a:tailEnd len="med" w="med" type="none"/>
          </a:ln>
        </p:spPr>
      </p:cxnSp>
      <p:cxnSp>
        <p:nvCxnSpPr>
          <p:cNvPr id="1083" name="Google Shape;1083;p112"/>
          <p:cNvCxnSpPr/>
          <p:nvPr/>
        </p:nvCxnSpPr>
        <p:spPr>
          <a:xfrm flipH="1" rot="-5400000">
            <a:off x="4764450" y="3923275"/>
            <a:ext cx="1054800" cy="282600"/>
          </a:xfrm>
          <a:prstGeom prst="bentConnector3">
            <a:avLst>
              <a:gd fmla="val 0" name="adj1"/>
            </a:avLst>
          </a:prstGeom>
          <a:noFill/>
          <a:ln cap="flat" cmpd="sng" w="9525">
            <a:solidFill>
              <a:srgbClr val="0993DD"/>
            </a:solidFill>
            <a:prstDash val="solid"/>
            <a:round/>
            <a:headEnd len="med" w="med" type="none"/>
            <a:tailEnd len="med" w="med" type="none"/>
          </a:ln>
        </p:spPr>
      </p:cxnSp>
      <p:cxnSp>
        <p:nvCxnSpPr>
          <p:cNvPr id="1084" name="Google Shape;1084;p112"/>
          <p:cNvCxnSpPr/>
          <p:nvPr/>
        </p:nvCxnSpPr>
        <p:spPr>
          <a:xfrm flipH="1">
            <a:off x="5437425" y="3931072"/>
            <a:ext cx="1134000" cy="3300"/>
          </a:xfrm>
          <a:prstGeom prst="straightConnector1">
            <a:avLst/>
          </a:prstGeom>
          <a:noFill/>
          <a:ln cap="flat" cmpd="sng" w="9525">
            <a:solidFill>
              <a:srgbClr val="0993DD"/>
            </a:solidFill>
            <a:prstDash val="solid"/>
            <a:round/>
            <a:headEnd len="med" w="med" type="triangle"/>
            <a:tailEnd len="med" w="med" type="none"/>
          </a:ln>
        </p:spPr>
      </p:cxnSp>
      <p:cxnSp>
        <p:nvCxnSpPr>
          <p:cNvPr id="1085" name="Google Shape;1085;p112"/>
          <p:cNvCxnSpPr/>
          <p:nvPr/>
        </p:nvCxnSpPr>
        <p:spPr>
          <a:xfrm flipH="1">
            <a:off x="5434125" y="4585450"/>
            <a:ext cx="1139100" cy="12300"/>
          </a:xfrm>
          <a:prstGeom prst="straightConnector1">
            <a:avLst/>
          </a:prstGeom>
          <a:noFill/>
          <a:ln cap="flat" cmpd="sng" w="9525">
            <a:solidFill>
              <a:srgbClr val="0993DD"/>
            </a:solidFill>
            <a:prstDash val="solid"/>
            <a:round/>
            <a:headEnd len="med" w="med" type="triangle"/>
            <a:tailEnd len="med" w="med" type="none"/>
          </a:ln>
        </p:spPr>
      </p:cxnSp>
      <p:cxnSp>
        <p:nvCxnSpPr>
          <p:cNvPr id="1086" name="Google Shape;1086;p112"/>
          <p:cNvCxnSpPr/>
          <p:nvPr/>
        </p:nvCxnSpPr>
        <p:spPr>
          <a:xfrm rot="10800000">
            <a:off x="7788825" y="4210200"/>
            <a:ext cx="197700" cy="0"/>
          </a:xfrm>
          <a:prstGeom prst="straightConnector1">
            <a:avLst/>
          </a:prstGeom>
          <a:noFill/>
          <a:ln cap="flat" cmpd="sng" w="9525">
            <a:solidFill>
              <a:srgbClr val="0993DD"/>
            </a:solidFill>
            <a:prstDash val="solid"/>
            <a:round/>
            <a:headEnd len="med" w="med" type="triangle"/>
            <a:tailEnd len="med" w="med" type="none"/>
          </a:ln>
        </p:spPr>
      </p:cxnSp>
      <p:sp>
        <p:nvSpPr>
          <p:cNvPr id="1087" name="Google Shape;1087;p112"/>
          <p:cNvSpPr txBox="1"/>
          <p:nvPr/>
        </p:nvSpPr>
        <p:spPr>
          <a:xfrm>
            <a:off x="7927424" y="4211150"/>
            <a:ext cx="1229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DM Sans"/>
                <a:ea typeface="DM Sans"/>
                <a:cs typeface="DM Sans"/>
                <a:sym typeface="DM Sans"/>
              </a:rPr>
              <a:t>Inference table dataflow</a:t>
            </a:r>
            <a:endParaRPr sz="700">
              <a:latin typeface="DM Sans"/>
              <a:ea typeface="DM Sans"/>
              <a:cs typeface="DM Sans"/>
              <a:sym typeface="DM Sans"/>
            </a:endParaRPr>
          </a:p>
        </p:txBody>
      </p:sp>
      <p:cxnSp>
        <p:nvCxnSpPr>
          <p:cNvPr id="1088" name="Google Shape;1088;p112"/>
          <p:cNvCxnSpPr/>
          <p:nvPr/>
        </p:nvCxnSpPr>
        <p:spPr>
          <a:xfrm rot="10800000">
            <a:off x="7788825" y="4357400"/>
            <a:ext cx="197700" cy="0"/>
          </a:xfrm>
          <a:prstGeom prst="straightConnector1">
            <a:avLst/>
          </a:prstGeom>
          <a:noFill/>
          <a:ln cap="flat" cmpd="sng" w="9525">
            <a:solidFill>
              <a:srgbClr val="FFAB00"/>
            </a:solidFill>
            <a:prstDash val="solid"/>
            <a:round/>
            <a:headEnd len="med" w="med" type="triangle"/>
            <a:tailEnd len="med" w="med" type="none"/>
          </a:ln>
        </p:spPr>
      </p:cxnSp>
      <p:sp>
        <p:nvSpPr>
          <p:cNvPr id="1089" name="Google Shape;1089;p112"/>
          <p:cNvSpPr txBox="1"/>
          <p:nvPr/>
        </p:nvSpPr>
        <p:spPr>
          <a:xfrm>
            <a:off x="7927425" y="4365150"/>
            <a:ext cx="1305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DM Sans"/>
                <a:ea typeface="DM Sans"/>
                <a:cs typeface="DM Sans"/>
                <a:sym typeface="DM Sans"/>
              </a:rPr>
              <a:t>Scoring request path</a:t>
            </a:r>
            <a:endParaRPr sz="700">
              <a:latin typeface="DM Sans"/>
              <a:ea typeface="DM Sans"/>
              <a:cs typeface="DM Sans"/>
              <a:sym typeface="DM Sans"/>
            </a:endParaRPr>
          </a:p>
        </p:txBody>
      </p:sp>
      <p:cxnSp>
        <p:nvCxnSpPr>
          <p:cNvPr id="1090" name="Google Shape;1090;p112"/>
          <p:cNvCxnSpPr/>
          <p:nvPr/>
        </p:nvCxnSpPr>
        <p:spPr>
          <a:xfrm rot="10800000">
            <a:off x="7788825" y="4488275"/>
            <a:ext cx="197700" cy="0"/>
          </a:xfrm>
          <a:prstGeom prst="straightConnector1">
            <a:avLst/>
          </a:prstGeom>
          <a:noFill/>
          <a:ln cap="flat" cmpd="sng" w="9525">
            <a:solidFill>
              <a:srgbClr val="000000"/>
            </a:solidFill>
            <a:prstDash val="solid"/>
            <a:round/>
            <a:headEnd len="med" w="med" type="triangle"/>
            <a:tailEnd len="med" w="med" type="none"/>
          </a:ln>
        </p:spPr>
      </p:cxnSp>
      <p:sp>
        <p:nvSpPr>
          <p:cNvPr id="1091" name="Google Shape;1091;p112"/>
          <p:cNvSpPr txBox="1"/>
          <p:nvPr/>
        </p:nvSpPr>
        <p:spPr>
          <a:xfrm>
            <a:off x="7679099" y="3855838"/>
            <a:ext cx="1229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latin typeface="DM Sans"/>
                <a:ea typeface="DM Sans"/>
                <a:cs typeface="DM Sans"/>
                <a:sym typeface="DM Sans"/>
              </a:rPr>
              <a:t>Legend</a:t>
            </a:r>
            <a:endParaRPr b="1" sz="700">
              <a:latin typeface="DM Sans"/>
              <a:ea typeface="DM Sans"/>
              <a:cs typeface="DM Sans"/>
              <a:sym typeface="DM Sans"/>
            </a:endParaRPr>
          </a:p>
        </p:txBody>
      </p:sp>
      <p:cxnSp>
        <p:nvCxnSpPr>
          <p:cNvPr id="1092" name="Google Shape;1092;p112"/>
          <p:cNvCxnSpPr>
            <a:stCxn id="1040" idx="3"/>
            <a:endCxn id="1075" idx="2"/>
          </p:cNvCxnSpPr>
          <p:nvPr/>
        </p:nvCxnSpPr>
        <p:spPr>
          <a:xfrm flipH="1" rot="10800000">
            <a:off x="4061547" y="2879812"/>
            <a:ext cx="3408000" cy="1163100"/>
          </a:xfrm>
          <a:prstGeom prst="bentConnector3">
            <a:avLst>
              <a:gd fmla="val 46447" name="adj1"/>
            </a:avLst>
          </a:prstGeom>
          <a:noFill/>
          <a:ln cap="flat" cmpd="sng" w="9525">
            <a:solidFill>
              <a:srgbClr val="FFAB00"/>
            </a:solidFill>
            <a:prstDash val="solid"/>
            <a:round/>
            <a:headEnd len="med" w="med" type="none"/>
            <a:tailEnd len="med" w="med" type="triangle"/>
          </a:ln>
        </p:spPr>
      </p:cxnSp>
      <p:cxnSp>
        <p:nvCxnSpPr>
          <p:cNvPr id="1093" name="Google Shape;1093;p112"/>
          <p:cNvCxnSpPr>
            <a:stCxn id="1033" idx="2"/>
            <a:endCxn id="1071" idx="2"/>
          </p:cNvCxnSpPr>
          <p:nvPr/>
        </p:nvCxnSpPr>
        <p:spPr>
          <a:xfrm rot="-5400000">
            <a:off x="2525133" y="91548"/>
            <a:ext cx="2808000" cy="5343300"/>
          </a:xfrm>
          <a:prstGeom prst="bentConnector4">
            <a:avLst>
              <a:gd fmla="val -8050" name="adj1"/>
              <a:gd fmla="val 80166" name="adj2"/>
            </a:avLst>
          </a:prstGeom>
          <a:noFill/>
          <a:ln cap="flat" cmpd="sng" w="9525">
            <a:solidFill>
              <a:srgbClr val="FFAB00"/>
            </a:solidFill>
            <a:prstDash val="solid"/>
            <a:round/>
            <a:headEnd len="med" w="med" type="none"/>
            <a:tailEnd len="med" w="med" type="triangle"/>
          </a:ln>
        </p:spPr>
      </p:cxnSp>
      <p:cxnSp>
        <p:nvCxnSpPr>
          <p:cNvPr id="1094" name="Google Shape;1094;p112"/>
          <p:cNvCxnSpPr>
            <a:stCxn id="1028" idx="2"/>
            <a:endCxn id="1036" idx="0"/>
          </p:cNvCxnSpPr>
          <p:nvPr/>
        </p:nvCxnSpPr>
        <p:spPr>
          <a:xfrm flipH="1" rot="-5400000">
            <a:off x="2802543" y="2884288"/>
            <a:ext cx="391500" cy="854100"/>
          </a:xfrm>
          <a:prstGeom prst="bentConnector3">
            <a:avLst>
              <a:gd fmla="val 49994" name="adj1"/>
            </a:avLst>
          </a:prstGeom>
          <a:noFill/>
          <a:ln cap="flat" cmpd="sng" w="9525">
            <a:solidFill>
              <a:schemeClr val="dk1"/>
            </a:solidFill>
            <a:prstDash val="solid"/>
            <a:round/>
            <a:headEnd len="med" w="med" type="none"/>
            <a:tailEnd len="med" w="med" type="triangle"/>
          </a:ln>
        </p:spPr>
      </p:cxnSp>
      <p:cxnSp>
        <p:nvCxnSpPr>
          <p:cNvPr id="1095" name="Google Shape;1095;p112"/>
          <p:cNvCxnSpPr>
            <a:stCxn id="1028" idx="2"/>
            <a:endCxn id="1031" idx="0"/>
          </p:cNvCxnSpPr>
          <p:nvPr/>
        </p:nvCxnSpPr>
        <p:spPr>
          <a:xfrm rot="5400000">
            <a:off x="1942893" y="2878738"/>
            <a:ext cx="391500" cy="865200"/>
          </a:xfrm>
          <a:prstGeom prst="bentConnector3">
            <a:avLst>
              <a:gd fmla="val 49994" name="adj1"/>
            </a:avLst>
          </a:prstGeom>
          <a:noFill/>
          <a:ln cap="flat" cmpd="sng" w="9525">
            <a:solidFill>
              <a:schemeClr val="dk1"/>
            </a:solidFill>
            <a:prstDash val="solid"/>
            <a:round/>
            <a:headEnd len="med" w="med" type="none"/>
            <a:tailEnd len="med" w="med" type="triangle"/>
          </a:ln>
        </p:spPr>
      </p:cxnSp>
      <p:cxnSp>
        <p:nvCxnSpPr>
          <p:cNvPr id="1096" name="Google Shape;1096;p112"/>
          <p:cNvCxnSpPr>
            <a:stCxn id="1047" idx="3"/>
            <a:endCxn id="1046" idx="1"/>
          </p:cNvCxnSpPr>
          <p:nvPr/>
        </p:nvCxnSpPr>
        <p:spPr>
          <a:xfrm>
            <a:off x="3874293" y="2878488"/>
            <a:ext cx="924600" cy="252900"/>
          </a:xfrm>
          <a:prstGeom prst="bentConnector2">
            <a:avLst/>
          </a:prstGeom>
          <a:noFill/>
          <a:ln cap="flat" cmpd="sng" w="9525">
            <a:solidFill>
              <a:srgbClr val="0993DD"/>
            </a:solidFill>
            <a:prstDash val="solid"/>
            <a:round/>
            <a:headEnd len="med" w="med" type="none"/>
            <a:tailEnd len="med" w="med" type="triangle"/>
          </a:ln>
        </p:spPr>
      </p:cxnSp>
      <p:sp>
        <p:nvSpPr>
          <p:cNvPr id="1097" name="Google Shape;1097;p112"/>
          <p:cNvSpPr/>
          <p:nvPr/>
        </p:nvSpPr>
        <p:spPr>
          <a:xfrm>
            <a:off x="1263175" y="1071188"/>
            <a:ext cx="117600" cy="1098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12"/>
          <p:cNvSpPr txBox="1"/>
          <p:nvPr/>
        </p:nvSpPr>
        <p:spPr>
          <a:xfrm>
            <a:off x="1212371" y="995288"/>
            <a:ext cx="168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latin typeface="DM Sans"/>
                <a:ea typeface="DM Sans"/>
                <a:cs typeface="DM Sans"/>
                <a:sym typeface="DM Sans"/>
              </a:rPr>
              <a:t>1</a:t>
            </a:r>
            <a:endParaRPr sz="500">
              <a:latin typeface="DM Sans"/>
              <a:ea typeface="DM Sans"/>
              <a:cs typeface="DM Sans"/>
              <a:sym typeface="DM Sans"/>
            </a:endParaRPr>
          </a:p>
        </p:txBody>
      </p:sp>
      <p:sp>
        <p:nvSpPr>
          <p:cNvPr id="1099" name="Google Shape;1099;p112"/>
          <p:cNvSpPr txBox="1"/>
          <p:nvPr/>
        </p:nvSpPr>
        <p:spPr>
          <a:xfrm>
            <a:off x="2620347" y="3640926"/>
            <a:ext cx="168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00">
                <a:latin typeface="DM Sans"/>
                <a:ea typeface="DM Sans"/>
                <a:cs typeface="DM Sans"/>
                <a:sym typeface="DM Sans"/>
              </a:rPr>
              <a:t>3</a:t>
            </a:r>
            <a:endParaRPr sz="50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3" name="Shape 1103"/>
        <p:cNvGrpSpPr/>
        <p:nvPr/>
      </p:nvGrpSpPr>
      <p:grpSpPr>
        <a:xfrm>
          <a:off x="0" y="0"/>
          <a:ext cx="0" cy="0"/>
          <a:chOff x="0" y="0"/>
          <a:chExt cx="0" cy="0"/>
        </a:xfrm>
      </p:grpSpPr>
      <p:sp>
        <p:nvSpPr>
          <p:cNvPr id="1104" name="Google Shape;1104;p113"/>
          <p:cNvSpPr txBox="1"/>
          <p:nvPr>
            <p:ph type="title"/>
          </p:nvPr>
        </p:nvSpPr>
        <p:spPr>
          <a:xfrm>
            <a:off x="1257296" y="401719"/>
            <a:ext cx="6629400" cy="4284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Overview</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7"/>
          <p:cNvSpPr txBox="1"/>
          <p:nvPr>
            <p:ph idx="1" type="body"/>
          </p:nvPr>
        </p:nvSpPr>
        <p:spPr>
          <a:xfrm>
            <a:off x="311700" y="1152475"/>
            <a:ext cx="8260800" cy="3416400"/>
          </a:xfrm>
          <a:prstGeom prst="rect">
            <a:avLst/>
          </a:prstGeom>
        </p:spPr>
        <p:txBody>
          <a:bodyPr anchorCtr="0" anchor="t" bIns="0" lIns="0" spcFirstLastPara="1" rIns="0" wrap="square" tIns="0">
            <a:noAutofit/>
          </a:bodyPr>
          <a:lstStyle/>
          <a:p>
            <a:pPr indent="-342900" lvl="0" marL="457200" rtl="0" algn="l">
              <a:lnSpc>
                <a:spcPct val="115000"/>
              </a:lnSpc>
              <a:spcBef>
                <a:spcPts val="300"/>
              </a:spcBef>
              <a:spcAft>
                <a:spcPts val="0"/>
              </a:spcAft>
              <a:buClr>
                <a:schemeClr val="dk1"/>
              </a:buClr>
              <a:buSzPts val="1800"/>
              <a:buChar char="•"/>
            </a:pPr>
            <a:r>
              <a:rPr b="1" lang="en">
                <a:solidFill>
                  <a:schemeClr val="dk2"/>
                </a:solidFill>
              </a:rPr>
              <a:t>Experimenting Across Models</a:t>
            </a:r>
            <a:r>
              <a:rPr lang="en"/>
              <a:t>: Each use case requires experimentation to identify the best model among open and proprietary options.</a:t>
            </a:r>
            <a:endParaRPr/>
          </a:p>
          <a:p>
            <a:pPr indent="-342900" lvl="0" marL="457200" rtl="0" algn="l">
              <a:lnSpc>
                <a:spcPct val="115000"/>
              </a:lnSpc>
              <a:spcBef>
                <a:spcPts val="2000"/>
              </a:spcBef>
              <a:spcAft>
                <a:spcPts val="0"/>
              </a:spcAft>
              <a:buClr>
                <a:schemeClr val="dk1"/>
              </a:buClr>
              <a:buSzPts val="1800"/>
              <a:buChar char="•"/>
            </a:pPr>
            <a:r>
              <a:rPr b="1" lang="en">
                <a:solidFill>
                  <a:schemeClr val="dk2"/>
                </a:solidFill>
              </a:rPr>
              <a:t>Building Quality Systems</a:t>
            </a:r>
            <a:r>
              <a:rPr lang="en"/>
              <a:t>: State-of-the-art AI result comes from combining models, not just single models.</a:t>
            </a:r>
            <a:endParaRPr/>
          </a:p>
          <a:p>
            <a:pPr indent="-342900" lvl="0" marL="457200" rtl="0" algn="l">
              <a:lnSpc>
                <a:spcPct val="115000"/>
              </a:lnSpc>
              <a:spcBef>
                <a:spcPts val="2000"/>
              </a:spcBef>
              <a:spcAft>
                <a:spcPts val="2000"/>
              </a:spcAft>
              <a:buClr>
                <a:schemeClr val="dk1"/>
              </a:buClr>
              <a:buSzPts val="1800"/>
              <a:buChar char="•"/>
            </a:pPr>
            <a:r>
              <a:rPr b="1" lang="en">
                <a:solidFill>
                  <a:schemeClr val="dk2"/>
                </a:solidFill>
              </a:rPr>
              <a:t>Operationalizing AI</a:t>
            </a:r>
            <a:r>
              <a:rPr lang="en"/>
              <a:t>: Different interfaces among models make it challenging to centrally govern, safeguard, and monitor them.</a:t>
            </a:r>
            <a:endParaRPr/>
          </a:p>
        </p:txBody>
      </p:sp>
      <p:sp>
        <p:nvSpPr>
          <p:cNvPr id="633" name="Google Shape;633;p87"/>
          <p:cNvSpPr txBox="1"/>
          <p:nvPr/>
        </p:nvSpPr>
        <p:spPr>
          <a:xfrm>
            <a:off x="0" y="4789500"/>
            <a:ext cx="2829000" cy="354000"/>
          </a:xfrm>
          <a:prstGeom prst="rect">
            <a:avLst/>
          </a:prstGeom>
          <a:solidFill>
            <a:srgbClr val="F9F7F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2"/>
                </a:solidFill>
                <a:latin typeface="DM Sans"/>
                <a:ea typeface="DM Sans"/>
                <a:cs typeface="DM Sans"/>
                <a:sym typeface="DM Sans"/>
              </a:rPr>
              <a:t>strictly confidential - internal use only</a:t>
            </a:r>
            <a:endParaRPr b="1" sz="1100">
              <a:solidFill>
                <a:schemeClr val="dk2"/>
              </a:solidFill>
              <a:latin typeface="DM Sans"/>
              <a:ea typeface="DM Sans"/>
              <a:cs typeface="DM Sans"/>
              <a:sym typeface="DM Sans"/>
            </a:endParaRPr>
          </a:p>
        </p:txBody>
      </p:sp>
      <p:sp>
        <p:nvSpPr>
          <p:cNvPr id="634" name="Google Shape;634;p87"/>
          <p:cNvSpPr txBox="1"/>
          <p:nvPr>
            <p:ph type="title"/>
          </p:nvPr>
        </p:nvSpPr>
        <p:spPr>
          <a:xfrm>
            <a:off x="307375" y="401700"/>
            <a:ext cx="85740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400">
                <a:latin typeface="DM Sans"/>
                <a:ea typeface="DM Sans"/>
                <a:cs typeface="DM Sans"/>
                <a:sym typeface="DM Sans"/>
              </a:rPr>
              <a:t>Putting a model in production is hard</a:t>
            </a:r>
            <a:endParaRPr b="1" sz="2400">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08" name="Shape 1108"/>
        <p:cNvGrpSpPr/>
        <p:nvPr/>
      </p:nvGrpSpPr>
      <p:grpSpPr>
        <a:xfrm>
          <a:off x="0" y="0"/>
          <a:ext cx="0" cy="0"/>
          <a:chOff x="0" y="0"/>
          <a:chExt cx="0" cy="0"/>
        </a:xfrm>
      </p:grpSpPr>
      <p:sp>
        <p:nvSpPr>
          <p:cNvPr id="1109" name="Google Shape;1109;p114"/>
          <p:cNvSpPr txBox="1"/>
          <p:nvPr>
            <p:ph idx="2" type="subTitle"/>
          </p:nvPr>
        </p:nvSpPr>
        <p:spPr>
          <a:xfrm>
            <a:off x="626450" y="610800"/>
            <a:ext cx="79320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Most AI models don’t get into production</a:t>
            </a:r>
            <a:endParaRPr/>
          </a:p>
        </p:txBody>
      </p:sp>
      <p:grpSp>
        <p:nvGrpSpPr>
          <p:cNvPr id="1110" name="Google Shape;1110;p114"/>
          <p:cNvGrpSpPr/>
          <p:nvPr/>
        </p:nvGrpSpPr>
        <p:grpSpPr>
          <a:xfrm>
            <a:off x="495350" y="1281776"/>
            <a:ext cx="2606128" cy="3088259"/>
            <a:chOff x="571509" y="1497779"/>
            <a:chExt cx="2710200" cy="3264889"/>
          </a:xfrm>
        </p:grpSpPr>
        <p:sp>
          <p:nvSpPr>
            <p:cNvPr id="1111" name="Google Shape;1111;p114"/>
            <p:cNvSpPr/>
            <p:nvPr/>
          </p:nvSpPr>
          <p:spPr>
            <a:xfrm>
              <a:off x="571509" y="2184769"/>
              <a:ext cx="2710200" cy="2577900"/>
            </a:xfrm>
            <a:prstGeom prst="rect">
              <a:avLst/>
            </a:prstGeom>
            <a:solidFill>
              <a:srgbClr val="FEFEFE"/>
            </a:solidFill>
            <a:ln cap="flat" cmpd="sng" w="9525">
              <a:solidFill>
                <a:srgbClr val="FF5F4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800"/>
                </a:spcBef>
                <a:spcAft>
                  <a:spcPts val="0"/>
                </a:spcAft>
                <a:buNone/>
              </a:pPr>
              <a:r>
                <a:rPr lang="en">
                  <a:solidFill>
                    <a:srgbClr val="1B3139"/>
                  </a:solidFill>
                  <a:latin typeface="DM Sans"/>
                  <a:ea typeface="DM Sans"/>
                  <a:cs typeface="DM Sans"/>
                  <a:sym typeface="DM Sans"/>
                </a:rPr>
                <a:t>Real-time AI systems require fast and scalable serving infrastructure, which is costly to build and maintain</a:t>
              </a:r>
              <a:endParaRPr>
                <a:solidFill>
                  <a:srgbClr val="1B3139"/>
                </a:solidFill>
                <a:latin typeface="DM Sans"/>
                <a:ea typeface="DM Sans"/>
                <a:cs typeface="DM Sans"/>
                <a:sym typeface="DM Sans"/>
              </a:endParaRPr>
            </a:p>
          </p:txBody>
        </p:sp>
        <p:sp>
          <p:nvSpPr>
            <p:cNvPr id="1112" name="Google Shape;1112;p114"/>
            <p:cNvSpPr/>
            <p:nvPr/>
          </p:nvSpPr>
          <p:spPr>
            <a:xfrm>
              <a:off x="571509" y="1497779"/>
              <a:ext cx="2710200" cy="687000"/>
            </a:xfrm>
            <a:prstGeom prst="rect">
              <a:avLst/>
            </a:prstGeom>
            <a:solidFill>
              <a:srgbClr val="FF5F46"/>
            </a:solidFill>
            <a:ln cap="flat" cmpd="sng" w="9525">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9F7F4"/>
                  </a:solidFill>
                  <a:latin typeface="DM Sans"/>
                  <a:ea typeface="DM Sans"/>
                  <a:cs typeface="DM Sans"/>
                  <a:sym typeface="DM Sans"/>
                </a:rPr>
                <a:t>AI infrastructure is hard</a:t>
              </a:r>
              <a:endParaRPr b="1">
                <a:solidFill>
                  <a:srgbClr val="F9F7F4"/>
                </a:solidFill>
                <a:latin typeface="DM Sans"/>
                <a:ea typeface="DM Sans"/>
                <a:cs typeface="DM Sans"/>
                <a:sym typeface="DM Sans"/>
              </a:endParaRPr>
            </a:p>
          </p:txBody>
        </p:sp>
      </p:grpSp>
      <p:sp>
        <p:nvSpPr>
          <p:cNvPr id="1113" name="Google Shape;1113;p114"/>
          <p:cNvSpPr/>
          <p:nvPr/>
        </p:nvSpPr>
        <p:spPr>
          <a:xfrm>
            <a:off x="1432713" y="4001825"/>
            <a:ext cx="731400" cy="731400"/>
          </a:xfrm>
          <a:prstGeom prst="noSmoking">
            <a:avLst>
              <a:gd fmla="val 14634" name="adj"/>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114"/>
          <p:cNvGrpSpPr/>
          <p:nvPr/>
        </p:nvGrpSpPr>
        <p:grpSpPr>
          <a:xfrm>
            <a:off x="3304275" y="1281776"/>
            <a:ext cx="2606128" cy="3088259"/>
            <a:chOff x="571509" y="1497779"/>
            <a:chExt cx="2710200" cy="3264889"/>
          </a:xfrm>
        </p:grpSpPr>
        <p:sp>
          <p:nvSpPr>
            <p:cNvPr id="1115" name="Google Shape;1115;p114"/>
            <p:cNvSpPr/>
            <p:nvPr/>
          </p:nvSpPr>
          <p:spPr>
            <a:xfrm>
              <a:off x="571509" y="2184769"/>
              <a:ext cx="2710200" cy="2577900"/>
            </a:xfrm>
            <a:prstGeom prst="rect">
              <a:avLst/>
            </a:prstGeom>
            <a:solidFill>
              <a:srgbClr val="FEFEFE"/>
            </a:solidFill>
            <a:ln cap="flat" cmpd="sng" w="9525">
              <a:solidFill>
                <a:srgbClr val="FF5F4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800"/>
                </a:spcBef>
                <a:spcAft>
                  <a:spcPts val="0"/>
                </a:spcAft>
                <a:buNone/>
              </a:pPr>
              <a:r>
                <a:rPr lang="en">
                  <a:solidFill>
                    <a:srgbClr val="1B3139"/>
                  </a:solidFill>
                  <a:latin typeface="DM Sans"/>
                  <a:ea typeface="DM Sans"/>
                  <a:cs typeface="DM Sans"/>
                  <a:sym typeface="DM Sans"/>
                </a:rPr>
                <a:t>Customers use separate platforms for Data, Training and Serving, adding complexity and cost</a:t>
              </a:r>
              <a:endParaRPr>
                <a:solidFill>
                  <a:srgbClr val="1B3139"/>
                </a:solidFill>
                <a:latin typeface="DM Sans"/>
                <a:ea typeface="DM Sans"/>
                <a:cs typeface="DM Sans"/>
                <a:sym typeface="DM Sans"/>
              </a:endParaRPr>
            </a:p>
            <a:p>
              <a:pPr indent="0" lvl="0" marL="0" rtl="0" algn="ctr">
                <a:lnSpc>
                  <a:spcPct val="115000"/>
                </a:lnSpc>
                <a:spcBef>
                  <a:spcPts val="800"/>
                </a:spcBef>
                <a:spcAft>
                  <a:spcPts val="0"/>
                </a:spcAft>
                <a:buNone/>
              </a:pPr>
              <a:r>
                <a:t/>
              </a:r>
              <a:endParaRPr>
                <a:solidFill>
                  <a:srgbClr val="1B3139"/>
                </a:solidFill>
                <a:latin typeface="DM Sans"/>
                <a:ea typeface="DM Sans"/>
                <a:cs typeface="DM Sans"/>
                <a:sym typeface="DM Sans"/>
              </a:endParaRPr>
            </a:p>
            <a:p>
              <a:pPr indent="0" lvl="0" marL="0" rtl="0" algn="l">
                <a:lnSpc>
                  <a:spcPct val="115000"/>
                </a:lnSpc>
                <a:spcBef>
                  <a:spcPts val="800"/>
                </a:spcBef>
                <a:spcAft>
                  <a:spcPts val="0"/>
                </a:spcAft>
                <a:buNone/>
              </a:pPr>
              <a:r>
                <a:t/>
              </a:r>
              <a:endParaRPr>
                <a:solidFill>
                  <a:srgbClr val="1B3139"/>
                </a:solidFill>
                <a:latin typeface="DM Sans"/>
                <a:ea typeface="DM Sans"/>
                <a:cs typeface="DM Sans"/>
                <a:sym typeface="DM Sans"/>
              </a:endParaRPr>
            </a:p>
          </p:txBody>
        </p:sp>
        <p:sp>
          <p:nvSpPr>
            <p:cNvPr id="1116" name="Google Shape;1116;p114"/>
            <p:cNvSpPr/>
            <p:nvPr/>
          </p:nvSpPr>
          <p:spPr>
            <a:xfrm>
              <a:off x="571509" y="1497779"/>
              <a:ext cx="2710200" cy="687000"/>
            </a:xfrm>
            <a:prstGeom prst="rect">
              <a:avLst/>
            </a:prstGeom>
            <a:solidFill>
              <a:srgbClr val="FF5F46"/>
            </a:solidFill>
            <a:ln cap="flat" cmpd="sng" w="9525">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9F7F4"/>
                  </a:solidFill>
                  <a:latin typeface="DM Sans"/>
                  <a:ea typeface="DM Sans"/>
                  <a:cs typeface="DM Sans"/>
                  <a:sym typeface="DM Sans"/>
                </a:rPr>
                <a:t>Deploying real time models </a:t>
              </a:r>
              <a:r>
                <a:rPr b="1" lang="en">
                  <a:solidFill>
                    <a:srgbClr val="F9F7F4"/>
                  </a:solidFill>
                  <a:latin typeface="DM Sans"/>
                  <a:ea typeface="DM Sans"/>
                  <a:cs typeface="DM Sans"/>
                  <a:sym typeface="DM Sans"/>
                </a:rPr>
                <a:t>needs disparate tools</a:t>
              </a:r>
              <a:endParaRPr b="1">
                <a:solidFill>
                  <a:srgbClr val="F9F7F4"/>
                </a:solidFill>
                <a:latin typeface="DM Sans"/>
                <a:ea typeface="DM Sans"/>
                <a:cs typeface="DM Sans"/>
                <a:sym typeface="DM Sans"/>
              </a:endParaRPr>
            </a:p>
          </p:txBody>
        </p:sp>
      </p:grpSp>
      <p:sp>
        <p:nvSpPr>
          <p:cNvPr id="1117" name="Google Shape;1117;p114"/>
          <p:cNvSpPr/>
          <p:nvPr/>
        </p:nvSpPr>
        <p:spPr>
          <a:xfrm>
            <a:off x="4241638" y="4001825"/>
            <a:ext cx="731400" cy="731400"/>
          </a:xfrm>
          <a:prstGeom prst="noSmoking">
            <a:avLst>
              <a:gd fmla="val 14634" name="adj"/>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114"/>
          <p:cNvGrpSpPr/>
          <p:nvPr/>
        </p:nvGrpSpPr>
        <p:grpSpPr>
          <a:xfrm>
            <a:off x="6113200" y="1281776"/>
            <a:ext cx="2606128" cy="3088259"/>
            <a:chOff x="571509" y="1497779"/>
            <a:chExt cx="2710200" cy="3264890"/>
          </a:xfrm>
        </p:grpSpPr>
        <p:sp>
          <p:nvSpPr>
            <p:cNvPr id="1119" name="Google Shape;1119;p114"/>
            <p:cNvSpPr/>
            <p:nvPr/>
          </p:nvSpPr>
          <p:spPr>
            <a:xfrm>
              <a:off x="571509" y="2184769"/>
              <a:ext cx="2710200" cy="2577900"/>
            </a:xfrm>
            <a:prstGeom prst="rect">
              <a:avLst/>
            </a:prstGeom>
            <a:solidFill>
              <a:srgbClr val="FEFEFE"/>
            </a:solidFill>
            <a:ln cap="flat" cmpd="sng" w="9525">
              <a:solidFill>
                <a:srgbClr val="FF5F4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800"/>
                </a:spcBef>
                <a:spcAft>
                  <a:spcPts val="0"/>
                </a:spcAft>
                <a:buNone/>
              </a:pPr>
              <a:r>
                <a:rPr lang="en">
                  <a:solidFill>
                    <a:srgbClr val="1B3139"/>
                  </a:solidFill>
                  <a:latin typeface="DM Sans"/>
                  <a:ea typeface="DM Sans"/>
                  <a:cs typeface="DM Sans"/>
                  <a:sym typeface="DM Sans"/>
                </a:rPr>
                <a:t>Model deployment is bottlenecked by limited engineering resources, limiting the ability to scale AI</a:t>
              </a:r>
              <a:endParaRPr>
                <a:solidFill>
                  <a:srgbClr val="1B3139"/>
                </a:solidFill>
                <a:latin typeface="DM Sans"/>
                <a:ea typeface="DM Sans"/>
                <a:cs typeface="DM Sans"/>
                <a:sym typeface="DM Sans"/>
              </a:endParaRPr>
            </a:p>
          </p:txBody>
        </p:sp>
        <p:sp>
          <p:nvSpPr>
            <p:cNvPr id="1120" name="Google Shape;1120;p114"/>
            <p:cNvSpPr/>
            <p:nvPr/>
          </p:nvSpPr>
          <p:spPr>
            <a:xfrm>
              <a:off x="571509" y="1497779"/>
              <a:ext cx="2710200" cy="687000"/>
            </a:xfrm>
            <a:prstGeom prst="rect">
              <a:avLst/>
            </a:prstGeom>
            <a:solidFill>
              <a:srgbClr val="FF5F46"/>
            </a:solidFill>
            <a:ln cap="flat" cmpd="sng" w="9525">
              <a:solidFill>
                <a:srgbClr val="FF5F4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9F7F4"/>
                  </a:solidFill>
                  <a:latin typeface="DM Sans"/>
                  <a:ea typeface="DM Sans"/>
                  <a:cs typeface="DM Sans"/>
                  <a:sym typeface="DM Sans"/>
                </a:rPr>
                <a:t>Operating production AI requires expert resources </a:t>
              </a:r>
              <a:endParaRPr b="1">
                <a:solidFill>
                  <a:srgbClr val="F9F7F4"/>
                </a:solidFill>
                <a:latin typeface="DM Sans"/>
                <a:ea typeface="DM Sans"/>
                <a:cs typeface="DM Sans"/>
                <a:sym typeface="DM Sans"/>
              </a:endParaRPr>
            </a:p>
          </p:txBody>
        </p:sp>
      </p:grpSp>
      <p:sp>
        <p:nvSpPr>
          <p:cNvPr id="1121" name="Google Shape;1121;p114"/>
          <p:cNvSpPr/>
          <p:nvPr/>
        </p:nvSpPr>
        <p:spPr>
          <a:xfrm>
            <a:off x="7050563" y="4001825"/>
            <a:ext cx="731400" cy="731400"/>
          </a:xfrm>
          <a:prstGeom prst="noSmoking">
            <a:avLst>
              <a:gd fmla="val 14634" name="adj"/>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14"/>
          <p:cNvSpPr txBox="1"/>
          <p:nvPr>
            <p:ph idx="4294967295" type="title"/>
          </p:nvPr>
        </p:nvSpPr>
        <p:spPr>
          <a:xfrm>
            <a:off x="626449"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Challenges with building Real-time AI Systems</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26" name="Shape 1126"/>
        <p:cNvGrpSpPr/>
        <p:nvPr/>
      </p:nvGrpSpPr>
      <p:grpSpPr>
        <a:xfrm>
          <a:off x="0" y="0"/>
          <a:ext cx="0" cy="0"/>
          <a:chOff x="0" y="0"/>
          <a:chExt cx="0" cy="0"/>
        </a:xfrm>
      </p:grpSpPr>
      <p:sp>
        <p:nvSpPr>
          <p:cNvPr id="1127" name="Google Shape;1127;p115"/>
          <p:cNvSpPr txBox="1"/>
          <p:nvPr>
            <p:ph idx="2" type="subTitle"/>
          </p:nvPr>
        </p:nvSpPr>
        <p:spPr>
          <a:xfrm>
            <a:off x="573750" y="644175"/>
            <a:ext cx="81660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Serve AI assets with low TCO without worrying about infrastructure</a:t>
            </a:r>
            <a:endParaRPr/>
          </a:p>
        </p:txBody>
      </p:sp>
      <p:grpSp>
        <p:nvGrpSpPr>
          <p:cNvPr id="1128" name="Google Shape;1128;p115"/>
          <p:cNvGrpSpPr/>
          <p:nvPr/>
        </p:nvGrpSpPr>
        <p:grpSpPr>
          <a:xfrm>
            <a:off x="495350" y="1281775"/>
            <a:ext cx="2606128" cy="3088278"/>
            <a:chOff x="571509" y="1497778"/>
            <a:chExt cx="2710200" cy="3264910"/>
          </a:xfrm>
        </p:grpSpPr>
        <p:sp>
          <p:nvSpPr>
            <p:cNvPr id="1129" name="Google Shape;1129;p115"/>
            <p:cNvSpPr/>
            <p:nvPr/>
          </p:nvSpPr>
          <p:spPr>
            <a:xfrm>
              <a:off x="571509" y="2423588"/>
              <a:ext cx="2710200" cy="2339100"/>
            </a:xfrm>
            <a:prstGeom prst="rect">
              <a:avLst/>
            </a:prstGeom>
            <a:solidFill>
              <a:srgbClr val="FEFEFE"/>
            </a:solidFill>
            <a:ln cap="flat" cmpd="sng" w="9525">
              <a:solidFill>
                <a:srgbClr val="00A97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800"/>
                </a:spcBef>
                <a:spcAft>
                  <a:spcPts val="0"/>
                </a:spcAft>
                <a:buNone/>
              </a:pPr>
              <a:r>
                <a:rPr lang="en">
                  <a:solidFill>
                    <a:srgbClr val="1B3139"/>
                  </a:solidFill>
                  <a:latin typeface="DM Sans"/>
                  <a:ea typeface="DM Sans"/>
                  <a:cs typeface="DM Sans"/>
                  <a:sym typeface="DM Sans"/>
                </a:rPr>
                <a:t>Highly available and scalable serving with LLM-specific optimization that reduces latency and cost</a:t>
              </a:r>
              <a:endParaRPr>
                <a:solidFill>
                  <a:srgbClr val="1B3139"/>
                </a:solidFill>
                <a:latin typeface="DM Sans"/>
                <a:ea typeface="DM Sans"/>
                <a:cs typeface="DM Sans"/>
                <a:sym typeface="DM Sans"/>
              </a:endParaRPr>
            </a:p>
            <a:p>
              <a:pPr indent="0" lvl="0" marL="0" rtl="0" algn="l">
                <a:lnSpc>
                  <a:spcPct val="115000"/>
                </a:lnSpc>
                <a:spcBef>
                  <a:spcPts val="1000"/>
                </a:spcBef>
                <a:spcAft>
                  <a:spcPts val="0"/>
                </a:spcAft>
                <a:buNone/>
              </a:pPr>
              <a:r>
                <a:t/>
              </a:r>
              <a:endParaRPr>
                <a:solidFill>
                  <a:srgbClr val="1B3139"/>
                </a:solidFill>
                <a:latin typeface="DM Sans"/>
                <a:ea typeface="DM Sans"/>
                <a:cs typeface="DM Sans"/>
                <a:sym typeface="DM Sans"/>
              </a:endParaRPr>
            </a:p>
            <a:p>
              <a:pPr indent="0" lvl="0" marL="0" rtl="0" algn="l">
                <a:lnSpc>
                  <a:spcPct val="115000"/>
                </a:lnSpc>
                <a:spcBef>
                  <a:spcPts val="1000"/>
                </a:spcBef>
                <a:spcAft>
                  <a:spcPts val="0"/>
                </a:spcAft>
                <a:buNone/>
              </a:pPr>
              <a:r>
                <a:t/>
              </a:r>
              <a:endParaRPr>
                <a:solidFill>
                  <a:srgbClr val="1B3139"/>
                </a:solidFill>
                <a:latin typeface="DM Sans"/>
                <a:ea typeface="DM Sans"/>
                <a:cs typeface="DM Sans"/>
                <a:sym typeface="DM Sans"/>
              </a:endParaRPr>
            </a:p>
          </p:txBody>
        </p:sp>
        <p:sp>
          <p:nvSpPr>
            <p:cNvPr id="1130" name="Google Shape;1130;p115"/>
            <p:cNvSpPr/>
            <p:nvPr/>
          </p:nvSpPr>
          <p:spPr>
            <a:xfrm>
              <a:off x="571509" y="1497778"/>
              <a:ext cx="2710200" cy="925800"/>
            </a:xfrm>
            <a:prstGeom prst="rect">
              <a:avLst/>
            </a:prstGeom>
            <a:solidFill>
              <a:srgbClr val="00A972"/>
            </a:solidFill>
            <a:ln cap="flat" cmpd="sng" w="9525">
              <a:solidFill>
                <a:srgbClr val="00A9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9F7F4"/>
                  </a:solidFill>
                  <a:latin typeface="DM Sans"/>
                  <a:ea typeface="DM Sans"/>
                  <a:cs typeface="DM Sans"/>
                  <a:sym typeface="DM Sans"/>
                </a:rPr>
                <a:t>Serverless</a:t>
              </a:r>
              <a:endParaRPr b="1">
                <a:solidFill>
                  <a:srgbClr val="F9F7F4"/>
                </a:solidFill>
                <a:latin typeface="DM Sans"/>
                <a:ea typeface="DM Sans"/>
                <a:cs typeface="DM Sans"/>
                <a:sym typeface="DM Sans"/>
              </a:endParaRPr>
            </a:p>
          </p:txBody>
        </p:sp>
      </p:grpSp>
      <p:grpSp>
        <p:nvGrpSpPr>
          <p:cNvPr id="1131" name="Google Shape;1131;p115"/>
          <p:cNvGrpSpPr/>
          <p:nvPr/>
        </p:nvGrpSpPr>
        <p:grpSpPr>
          <a:xfrm>
            <a:off x="3304275" y="1281775"/>
            <a:ext cx="2606128" cy="3088270"/>
            <a:chOff x="571509" y="1497778"/>
            <a:chExt cx="2710200" cy="3264902"/>
          </a:xfrm>
        </p:grpSpPr>
        <p:sp>
          <p:nvSpPr>
            <p:cNvPr id="1132" name="Google Shape;1132;p115"/>
            <p:cNvSpPr/>
            <p:nvPr/>
          </p:nvSpPr>
          <p:spPr>
            <a:xfrm>
              <a:off x="571509" y="2452079"/>
              <a:ext cx="2710200" cy="2310600"/>
            </a:xfrm>
            <a:prstGeom prst="rect">
              <a:avLst/>
            </a:prstGeom>
            <a:solidFill>
              <a:srgbClr val="FEFEFE"/>
            </a:solidFill>
            <a:ln cap="flat" cmpd="sng" w="9525">
              <a:solidFill>
                <a:srgbClr val="00A97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800"/>
                </a:spcBef>
                <a:spcAft>
                  <a:spcPts val="0"/>
                </a:spcAft>
                <a:buNone/>
              </a:pPr>
              <a:r>
                <a:rPr lang="en">
                  <a:solidFill>
                    <a:srgbClr val="1B3139"/>
                  </a:solidFill>
                  <a:latin typeface="DM Sans"/>
                  <a:ea typeface="DM Sans"/>
                  <a:cs typeface="DM Sans"/>
                  <a:sym typeface="DM Sans"/>
                </a:rPr>
                <a:t>Automatic feature/vector lookups, monitoring and unified governance that automates deployment and reduce errors</a:t>
              </a:r>
              <a:endParaRPr>
                <a:solidFill>
                  <a:srgbClr val="1B3139"/>
                </a:solidFill>
                <a:latin typeface="DM Sans"/>
                <a:ea typeface="DM Sans"/>
                <a:cs typeface="DM Sans"/>
                <a:sym typeface="DM Sans"/>
              </a:endParaRPr>
            </a:p>
          </p:txBody>
        </p:sp>
        <p:sp>
          <p:nvSpPr>
            <p:cNvPr id="1133" name="Google Shape;1133;p115"/>
            <p:cNvSpPr/>
            <p:nvPr/>
          </p:nvSpPr>
          <p:spPr>
            <a:xfrm>
              <a:off x="571509" y="1497778"/>
              <a:ext cx="2710200" cy="954300"/>
            </a:xfrm>
            <a:prstGeom prst="rect">
              <a:avLst/>
            </a:prstGeom>
            <a:solidFill>
              <a:srgbClr val="00A972"/>
            </a:solidFill>
            <a:ln cap="flat" cmpd="sng" w="9525">
              <a:solidFill>
                <a:srgbClr val="00A9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9F7F4"/>
                  </a:solidFill>
                </a:rPr>
                <a:t>Lakehouse-Unified</a:t>
              </a:r>
              <a:endParaRPr b="1">
                <a:solidFill>
                  <a:srgbClr val="F9F7F4"/>
                </a:solidFill>
              </a:endParaRPr>
            </a:p>
          </p:txBody>
        </p:sp>
      </p:grpSp>
      <p:grpSp>
        <p:nvGrpSpPr>
          <p:cNvPr id="1134" name="Google Shape;1134;p115"/>
          <p:cNvGrpSpPr/>
          <p:nvPr/>
        </p:nvGrpSpPr>
        <p:grpSpPr>
          <a:xfrm>
            <a:off x="6113200" y="1281775"/>
            <a:ext cx="2606128" cy="3088270"/>
            <a:chOff x="571509" y="1497778"/>
            <a:chExt cx="2710200" cy="3264901"/>
          </a:xfrm>
        </p:grpSpPr>
        <p:sp>
          <p:nvSpPr>
            <p:cNvPr id="1135" name="Google Shape;1135;p115"/>
            <p:cNvSpPr/>
            <p:nvPr/>
          </p:nvSpPr>
          <p:spPr>
            <a:xfrm>
              <a:off x="571509" y="2452079"/>
              <a:ext cx="2710200" cy="2310600"/>
            </a:xfrm>
            <a:prstGeom prst="rect">
              <a:avLst/>
            </a:prstGeom>
            <a:solidFill>
              <a:srgbClr val="FEFEFE"/>
            </a:solidFill>
            <a:ln cap="flat" cmpd="sng" w="9525">
              <a:solidFill>
                <a:srgbClr val="00A97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800"/>
                </a:spcBef>
                <a:spcAft>
                  <a:spcPts val="0"/>
                </a:spcAft>
                <a:buNone/>
              </a:pPr>
              <a:r>
                <a:rPr lang="en">
                  <a:solidFill>
                    <a:srgbClr val="1B3139"/>
                  </a:solidFill>
                  <a:latin typeface="DM Sans"/>
                  <a:ea typeface="DM Sans"/>
                  <a:cs typeface="DM Sans"/>
                  <a:sym typeface="DM Sans"/>
                </a:rPr>
                <a:t>Deploy any model type on CPU or GPU. Automated container build and infrastructure management reduce maintenance costs and speed up deployment.</a:t>
              </a:r>
              <a:endParaRPr>
                <a:solidFill>
                  <a:srgbClr val="1B3139"/>
                </a:solidFill>
                <a:latin typeface="DM Sans"/>
                <a:ea typeface="DM Sans"/>
                <a:cs typeface="DM Sans"/>
                <a:sym typeface="DM Sans"/>
              </a:endParaRPr>
            </a:p>
          </p:txBody>
        </p:sp>
        <p:sp>
          <p:nvSpPr>
            <p:cNvPr id="1136" name="Google Shape;1136;p115"/>
            <p:cNvSpPr/>
            <p:nvPr/>
          </p:nvSpPr>
          <p:spPr>
            <a:xfrm>
              <a:off x="571509" y="1497778"/>
              <a:ext cx="2710200" cy="954300"/>
            </a:xfrm>
            <a:prstGeom prst="rect">
              <a:avLst/>
            </a:prstGeom>
            <a:solidFill>
              <a:srgbClr val="00A972"/>
            </a:solidFill>
            <a:ln cap="flat" cmpd="sng" w="9525">
              <a:solidFill>
                <a:srgbClr val="00A9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9F7F4"/>
                  </a:solidFill>
                </a:rPr>
                <a:t>Simplified Deployment</a:t>
              </a:r>
              <a:endParaRPr b="1">
                <a:solidFill>
                  <a:srgbClr val="F9F7F4"/>
                </a:solidFill>
              </a:endParaRPr>
            </a:p>
          </p:txBody>
        </p:sp>
      </p:grpSp>
      <p:sp>
        <p:nvSpPr>
          <p:cNvPr id="1137" name="Google Shape;1137;p115"/>
          <p:cNvSpPr txBox="1"/>
          <p:nvPr>
            <p:ph idx="4294967295" type="title"/>
          </p:nvPr>
        </p:nvSpPr>
        <p:spPr>
          <a:xfrm>
            <a:off x="573749" y="158623"/>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Databricks Model Serving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16"/>
          <p:cNvSpPr txBox="1"/>
          <p:nvPr>
            <p:ph idx="1" type="body"/>
          </p:nvPr>
        </p:nvSpPr>
        <p:spPr>
          <a:xfrm>
            <a:off x="544275" y="882475"/>
            <a:ext cx="4114800" cy="35766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sz="1500">
                <a:solidFill>
                  <a:schemeClr val="dk2"/>
                </a:solidFill>
              </a:rPr>
              <a:t>Improved</a:t>
            </a:r>
            <a:r>
              <a:rPr b="1" lang="en" sz="1500">
                <a:solidFill>
                  <a:schemeClr val="dk2"/>
                </a:solidFill>
              </a:rPr>
              <a:t> debugging and logging experience</a:t>
            </a:r>
            <a:r>
              <a:rPr lang="en" sz="1500"/>
              <a:t>: Pre-deployment testing, persistent logs, and clearer error messages.</a:t>
            </a:r>
            <a:endParaRPr sz="1500"/>
          </a:p>
          <a:p>
            <a:pPr indent="0" lvl="0" marL="0" rtl="0" algn="l">
              <a:spcBef>
                <a:spcPts val="800"/>
              </a:spcBef>
              <a:spcAft>
                <a:spcPts val="0"/>
              </a:spcAft>
              <a:buNone/>
            </a:pPr>
            <a:r>
              <a:rPr b="1" lang="en" sz="1500">
                <a:solidFill>
                  <a:schemeClr val="dk2"/>
                </a:solidFill>
              </a:rPr>
              <a:t>UI Enhancements</a:t>
            </a:r>
            <a:r>
              <a:rPr lang="en" sz="1500"/>
              <a:t>: Search, filtering, and tagging capabilities.</a:t>
            </a:r>
            <a:endParaRPr sz="1500"/>
          </a:p>
          <a:p>
            <a:pPr indent="0" lvl="0" marL="0" rtl="0" algn="l">
              <a:spcBef>
                <a:spcPts val="800"/>
              </a:spcBef>
              <a:spcAft>
                <a:spcPts val="0"/>
              </a:spcAft>
              <a:buNone/>
            </a:pPr>
            <a:r>
              <a:rPr b="1" lang="en" sz="1500">
                <a:solidFill>
                  <a:schemeClr val="dk2"/>
                </a:solidFill>
              </a:rPr>
              <a:t>Chain Serving</a:t>
            </a:r>
            <a:r>
              <a:rPr lang="en" sz="1500"/>
              <a:t>: Serve inference graphs or Langchains with streaming and step traceability.</a:t>
            </a:r>
            <a:endParaRPr sz="1500"/>
          </a:p>
          <a:p>
            <a:pPr indent="0" lvl="0" marL="0" rtl="0" algn="l">
              <a:spcBef>
                <a:spcPts val="800"/>
              </a:spcBef>
              <a:spcAft>
                <a:spcPts val="0"/>
              </a:spcAft>
              <a:buNone/>
            </a:pPr>
            <a:r>
              <a:t/>
            </a:r>
            <a:endParaRPr sz="1700"/>
          </a:p>
        </p:txBody>
      </p:sp>
      <p:sp>
        <p:nvSpPr>
          <p:cNvPr id="1143" name="Google Shape;1143;p116"/>
          <p:cNvSpPr txBox="1"/>
          <p:nvPr>
            <p:ph idx="4294967295" type="title"/>
          </p:nvPr>
        </p:nvSpPr>
        <p:spPr>
          <a:xfrm>
            <a:off x="562074"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700"/>
              <a:t>Q1 Developer Experience Improvements</a:t>
            </a:r>
            <a:endParaRPr sz="2700"/>
          </a:p>
        </p:txBody>
      </p:sp>
      <p:pic>
        <p:nvPicPr>
          <p:cNvPr id="1144" name="Google Shape;1144;p116"/>
          <p:cNvPicPr preferRelativeResize="0"/>
          <p:nvPr/>
        </p:nvPicPr>
        <p:blipFill>
          <a:blip r:embed="rId3">
            <a:alphaModFix/>
          </a:blip>
          <a:stretch>
            <a:fillRect/>
          </a:stretch>
        </p:blipFill>
        <p:spPr>
          <a:xfrm>
            <a:off x="4811475" y="763198"/>
            <a:ext cx="4180126" cy="287160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17"/>
          <p:cNvSpPr txBox="1"/>
          <p:nvPr>
            <p:ph idx="1" type="body"/>
          </p:nvPr>
        </p:nvSpPr>
        <p:spPr>
          <a:xfrm>
            <a:off x="410325" y="1123975"/>
            <a:ext cx="8276400" cy="34869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Concurrency = model execution time(s) * peak QPS</a:t>
            </a:r>
            <a:endParaRPr/>
          </a:p>
          <a:p>
            <a:pPr indent="0" lvl="0" marL="0" rtl="0" algn="l">
              <a:spcBef>
                <a:spcPts val="800"/>
              </a:spcBef>
              <a:spcAft>
                <a:spcPts val="0"/>
              </a:spcAft>
              <a:buNone/>
            </a:pPr>
            <a:r>
              <a:t/>
            </a:r>
            <a:endParaRPr/>
          </a:p>
        </p:txBody>
      </p:sp>
      <p:sp>
        <p:nvSpPr>
          <p:cNvPr id="1150" name="Google Shape;1150;p117"/>
          <p:cNvSpPr txBox="1"/>
          <p:nvPr>
            <p:ph idx="2" type="subTitle"/>
          </p:nvPr>
        </p:nvSpPr>
        <p:spPr>
          <a:xfrm>
            <a:off x="410325" y="652425"/>
            <a:ext cx="8329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t/>
            </a:r>
            <a:endParaRPr/>
          </a:p>
        </p:txBody>
      </p:sp>
      <p:sp>
        <p:nvSpPr>
          <p:cNvPr id="1151" name="Google Shape;1151;p117"/>
          <p:cNvSpPr txBox="1"/>
          <p:nvPr>
            <p:ph type="title"/>
          </p:nvPr>
        </p:nvSpPr>
        <p:spPr>
          <a:xfrm>
            <a:off x="410325" y="180875"/>
            <a:ext cx="8329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cxnSp>
        <p:nvCxnSpPr>
          <p:cNvPr id="639" name="Google Shape;639;p88"/>
          <p:cNvCxnSpPr>
            <a:stCxn id="640" idx="2"/>
            <a:endCxn id="641" idx="0"/>
          </p:cNvCxnSpPr>
          <p:nvPr/>
        </p:nvCxnSpPr>
        <p:spPr>
          <a:xfrm rot="5400000">
            <a:off x="2795107" y="681987"/>
            <a:ext cx="615000" cy="2938800"/>
          </a:xfrm>
          <a:prstGeom prst="curvedConnector3">
            <a:avLst>
              <a:gd fmla="val 50007" name="adj1"/>
            </a:avLst>
          </a:prstGeom>
          <a:noFill/>
          <a:ln cap="flat" cmpd="sng" w="28575">
            <a:solidFill>
              <a:srgbClr val="7ED9B0"/>
            </a:solidFill>
            <a:prstDash val="solid"/>
            <a:round/>
            <a:headEnd len="med" w="med" type="none"/>
            <a:tailEnd len="med" w="med" type="stealth"/>
          </a:ln>
        </p:spPr>
      </p:cxnSp>
      <p:cxnSp>
        <p:nvCxnSpPr>
          <p:cNvPr id="642" name="Google Shape;642;p88"/>
          <p:cNvCxnSpPr>
            <a:stCxn id="640" idx="2"/>
            <a:endCxn id="643" idx="0"/>
          </p:cNvCxnSpPr>
          <p:nvPr/>
        </p:nvCxnSpPr>
        <p:spPr>
          <a:xfrm rot="5400000">
            <a:off x="4258657" y="2145537"/>
            <a:ext cx="615000" cy="11700"/>
          </a:xfrm>
          <a:prstGeom prst="curvedConnector3">
            <a:avLst>
              <a:gd fmla="val 50008" name="adj1"/>
            </a:avLst>
          </a:prstGeom>
          <a:noFill/>
          <a:ln cap="flat" cmpd="sng" w="28575">
            <a:solidFill>
              <a:srgbClr val="7ED9B0"/>
            </a:solidFill>
            <a:prstDash val="solid"/>
            <a:round/>
            <a:headEnd len="med" w="med" type="none"/>
            <a:tailEnd len="med" w="med" type="stealth"/>
          </a:ln>
        </p:spPr>
      </p:cxnSp>
      <p:cxnSp>
        <p:nvCxnSpPr>
          <p:cNvPr id="644" name="Google Shape;644;p88"/>
          <p:cNvCxnSpPr>
            <a:stCxn id="640" idx="2"/>
            <a:endCxn id="645" idx="0"/>
          </p:cNvCxnSpPr>
          <p:nvPr/>
        </p:nvCxnSpPr>
        <p:spPr>
          <a:xfrm flipH="1" rot="-5400000">
            <a:off x="5731807" y="684087"/>
            <a:ext cx="615000" cy="2934600"/>
          </a:xfrm>
          <a:prstGeom prst="curvedConnector3">
            <a:avLst>
              <a:gd fmla="val 50007" name="adj1"/>
            </a:avLst>
          </a:prstGeom>
          <a:noFill/>
          <a:ln cap="flat" cmpd="sng" w="28575">
            <a:solidFill>
              <a:srgbClr val="7ED9B0"/>
            </a:solidFill>
            <a:prstDash val="solid"/>
            <a:round/>
            <a:headEnd len="med" w="med" type="none"/>
            <a:tailEnd len="med" w="med" type="stealth"/>
          </a:ln>
        </p:spPr>
      </p:cxnSp>
      <p:pic>
        <p:nvPicPr>
          <p:cNvPr id="646" name="Google Shape;646;p88"/>
          <p:cNvPicPr preferRelativeResize="0"/>
          <p:nvPr/>
        </p:nvPicPr>
        <p:blipFill>
          <a:blip r:embed="rId3">
            <a:alphaModFix/>
          </a:blip>
          <a:stretch>
            <a:fillRect/>
          </a:stretch>
        </p:blipFill>
        <p:spPr>
          <a:xfrm>
            <a:off x="571049" y="2933564"/>
            <a:ext cx="772209" cy="283126"/>
          </a:xfrm>
          <a:prstGeom prst="rect">
            <a:avLst/>
          </a:prstGeom>
          <a:noFill/>
          <a:ln>
            <a:noFill/>
          </a:ln>
        </p:spPr>
      </p:pic>
      <p:grpSp>
        <p:nvGrpSpPr>
          <p:cNvPr id="647" name="Google Shape;647;p88"/>
          <p:cNvGrpSpPr/>
          <p:nvPr/>
        </p:nvGrpSpPr>
        <p:grpSpPr>
          <a:xfrm>
            <a:off x="3099381" y="1327560"/>
            <a:ext cx="2945251" cy="516327"/>
            <a:chOff x="2550337" y="525206"/>
            <a:chExt cx="3708450" cy="700200"/>
          </a:xfrm>
        </p:grpSpPr>
        <p:grpSp>
          <p:nvGrpSpPr>
            <p:cNvPr id="648" name="Google Shape;648;p88"/>
            <p:cNvGrpSpPr/>
            <p:nvPr/>
          </p:nvGrpSpPr>
          <p:grpSpPr>
            <a:xfrm>
              <a:off x="2550337" y="525206"/>
              <a:ext cx="3708450" cy="700200"/>
              <a:chOff x="3943350" y="2069775"/>
              <a:chExt cx="4944600" cy="933600"/>
            </a:xfrm>
          </p:grpSpPr>
          <p:sp>
            <p:nvSpPr>
              <p:cNvPr id="640" name="Google Shape;640;p88"/>
              <p:cNvSpPr/>
              <p:nvPr/>
            </p:nvSpPr>
            <p:spPr>
              <a:xfrm>
                <a:off x="3943350" y="2069775"/>
                <a:ext cx="49446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sz="1800">
                    <a:solidFill>
                      <a:srgbClr val="FFFFFF"/>
                    </a:solidFill>
                    <a:latin typeface="DM Sans Medium"/>
                    <a:ea typeface="DM Sans Medium"/>
                    <a:cs typeface="DM Sans Medium"/>
                    <a:sym typeface="DM Sans Medium"/>
                  </a:rPr>
                  <a:t> Model Serving</a:t>
                </a:r>
                <a:endParaRPr b="0" i="0" sz="1800" u="none" cap="none" strike="noStrike">
                  <a:solidFill>
                    <a:srgbClr val="FFFFFF"/>
                  </a:solidFill>
                  <a:latin typeface="DM Sans Medium"/>
                  <a:ea typeface="DM Sans Medium"/>
                  <a:cs typeface="DM Sans Medium"/>
                  <a:sym typeface="DM Sans Medium"/>
                </a:endParaRPr>
              </a:p>
            </p:txBody>
          </p:sp>
          <p:sp>
            <p:nvSpPr>
              <p:cNvPr id="649" name="Google Shape;649;p88"/>
              <p:cNvSpPr/>
              <p:nvPr/>
            </p:nvSpPr>
            <p:spPr>
              <a:xfrm>
                <a:off x="4087216" y="2150616"/>
                <a:ext cx="7722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800" u="none" cap="none" strike="noStrike">
                  <a:solidFill>
                    <a:srgbClr val="000000"/>
                  </a:solidFill>
                  <a:latin typeface="DM Sans Medium"/>
                  <a:ea typeface="DM Sans Medium"/>
                  <a:cs typeface="DM Sans Medium"/>
                  <a:sym typeface="DM Sans Medium"/>
                </a:endParaRPr>
              </a:p>
            </p:txBody>
          </p:sp>
        </p:grpSp>
        <p:pic>
          <p:nvPicPr>
            <p:cNvPr id="650" name="Google Shape;650;p88"/>
            <p:cNvPicPr preferRelativeResize="0"/>
            <p:nvPr/>
          </p:nvPicPr>
          <p:blipFill rotWithShape="1">
            <a:blip r:embed="rId4">
              <a:alphaModFix/>
            </a:blip>
            <a:srcRect b="0" l="0" r="0" t="0"/>
            <a:stretch/>
          </p:blipFill>
          <p:spPr>
            <a:xfrm>
              <a:off x="2651374" y="578925"/>
              <a:ext cx="592781" cy="592763"/>
            </a:xfrm>
            <a:prstGeom prst="rect">
              <a:avLst/>
            </a:prstGeom>
            <a:noFill/>
            <a:ln>
              <a:noFill/>
            </a:ln>
          </p:spPr>
        </p:pic>
      </p:grpSp>
      <p:grpSp>
        <p:nvGrpSpPr>
          <p:cNvPr id="651" name="Google Shape;651;p88"/>
          <p:cNvGrpSpPr/>
          <p:nvPr/>
        </p:nvGrpSpPr>
        <p:grpSpPr>
          <a:xfrm>
            <a:off x="657357" y="2458972"/>
            <a:ext cx="1951712" cy="342725"/>
            <a:chOff x="598432" y="2476497"/>
            <a:chExt cx="1951712" cy="342725"/>
          </a:xfrm>
        </p:grpSpPr>
        <p:grpSp>
          <p:nvGrpSpPr>
            <p:cNvPr id="652" name="Google Shape;652;p88"/>
            <p:cNvGrpSpPr/>
            <p:nvPr/>
          </p:nvGrpSpPr>
          <p:grpSpPr>
            <a:xfrm>
              <a:off x="598432" y="2476497"/>
              <a:ext cx="1951712" cy="342725"/>
              <a:chOff x="3812681" y="2069771"/>
              <a:chExt cx="4677000" cy="933600"/>
            </a:xfrm>
          </p:grpSpPr>
          <p:sp>
            <p:nvSpPr>
              <p:cNvPr id="641" name="Google Shape;641;p88"/>
              <p:cNvSpPr/>
              <p:nvPr/>
            </p:nvSpPr>
            <p:spPr>
              <a:xfrm>
                <a:off x="3812681" y="2069771"/>
                <a:ext cx="46770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sz="1400">
                    <a:solidFill>
                      <a:srgbClr val="FFFFFF"/>
                    </a:solidFill>
                    <a:latin typeface="DM Sans Medium"/>
                    <a:ea typeface="DM Sans Medium"/>
                    <a:cs typeface="DM Sans Medium"/>
                    <a:sym typeface="DM Sans Medium"/>
                  </a:rPr>
                  <a:t>Custom Models</a:t>
                </a:r>
                <a:endParaRPr b="0" i="0" sz="1400" u="none" cap="none" strike="noStrike">
                  <a:solidFill>
                    <a:srgbClr val="FFFFFF"/>
                  </a:solidFill>
                  <a:latin typeface="DM Sans Medium"/>
                  <a:ea typeface="DM Sans Medium"/>
                  <a:cs typeface="DM Sans Medium"/>
                  <a:sym typeface="DM Sans Medium"/>
                </a:endParaRPr>
              </a:p>
            </p:txBody>
          </p:sp>
          <p:sp>
            <p:nvSpPr>
              <p:cNvPr id="653" name="Google Shape;653;p88"/>
              <p:cNvSpPr/>
              <p:nvPr/>
            </p:nvSpPr>
            <p:spPr>
              <a:xfrm>
                <a:off x="3916278" y="2150617"/>
                <a:ext cx="6819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DM Sans Medium"/>
                  <a:ea typeface="DM Sans Medium"/>
                  <a:cs typeface="DM Sans Medium"/>
                  <a:sym typeface="DM Sans Medium"/>
                </a:endParaRPr>
              </a:p>
            </p:txBody>
          </p:sp>
        </p:grpSp>
        <p:pic>
          <p:nvPicPr>
            <p:cNvPr id="654" name="Google Shape;654;p88"/>
            <p:cNvPicPr preferRelativeResize="0"/>
            <p:nvPr/>
          </p:nvPicPr>
          <p:blipFill rotWithShape="1">
            <a:blip r:embed="rId4">
              <a:alphaModFix/>
            </a:blip>
            <a:srcRect b="0" l="0" r="0" t="0"/>
            <a:stretch/>
          </p:blipFill>
          <p:spPr>
            <a:xfrm>
              <a:off x="639262" y="2505431"/>
              <a:ext cx="284587" cy="284587"/>
            </a:xfrm>
            <a:prstGeom prst="rect">
              <a:avLst/>
            </a:prstGeom>
            <a:noFill/>
            <a:ln>
              <a:noFill/>
            </a:ln>
          </p:spPr>
        </p:pic>
      </p:grpSp>
      <p:grpSp>
        <p:nvGrpSpPr>
          <p:cNvPr id="655" name="Google Shape;655;p88"/>
          <p:cNvGrpSpPr/>
          <p:nvPr/>
        </p:nvGrpSpPr>
        <p:grpSpPr>
          <a:xfrm>
            <a:off x="3248050" y="2458975"/>
            <a:ext cx="2624379" cy="342725"/>
            <a:chOff x="3242975" y="2484425"/>
            <a:chExt cx="2624379" cy="342725"/>
          </a:xfrm>
        </p:grpSpPr>
        <p:grpSp>
          <p:nvGrpSpPr>
            <p:cNvPr id="656" name="Google Shape;656;p88"/>
            <p:cNvGrpSpPr/>
            <p:nvPr/>
          </p:nvGrpSpPr>
          <p:grpSpPr>
            <a:xfrm>
              <a:off x="3242975" y="2484425"/>
              <a:ext cx="2624379" cy="342725"/>
              <a:chOff x="3296591" y="2091386"/>
              <a:chExt cx="6836100" cy="933600"/>
            </a:xfrm>
          </p:grpSpPr>
          <p:sp>
            <p:nvSpPr>
              <p:cNvPr id="643" name="Google Shape;643;p88"/>
              <p:cNvSpPr/>
              <p:nvPr/>
            </p:nvSpPr>
            <p:spPr>
              <a:xfrm>
                <a:off x="3296591" y="2091386"/>
                <a:ext cx="68361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sz="1400">
                    <a:solidFill>
                      <a:srgbClr val="FFFFFF"/>
                    </a:solidFill>
                    <a:latin typeface="DM Sans Medium"/>
                    <a:ea typeface="DM Sans Medium"/>
                    <a:cs typeface="DM Sans Medium"/>
                    <a:sym typeface="DM Sans Medium"/>
                  </a:rPr>
                  <a:t>Foundation Models APIs</a:t>
                </a:r>
                <a:endParaRPr b="0" i="0" sz="1400" u="none" cap="none" strike="noStrike">
                  <a:solidFill>
                    <a:srgbClr val="FFFFFF"/>
                  </a:solidFill>
                  <a:latin typeface="DM Sans Medium"/>
                  <a:ea typeface="DM Sans Medium"/>
                  <a:cs typeface="DM Sans Medium"/>
                  <a:sym typeface="DM Sans Medium"/>
                </a:endParaRPr>
              </a:p>
            </p:txBody>
          </p:sp>
          <p:sp>
            <p:nvSpPr>
              <p:cNvPr id="657" name="Google Shape;657;p88"/>
              <p:cNvSpPr/>
              <p:nvPr/>
            </p:nvSpPr>
            <p:spPr>
              <a:xfrm>
                <a:off x="3410800" y="2172246"/>
                <a:ext cx="7413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DM Sans Medium"/>
                  <a:ea typeface="DM Sans Medium"/>
                  <a:cs typeface="DM Sans Medium"/>
                  <a:sym typeface="DM Sans Medium"/>
                </a:endParaRPr>
              </a:p>
            </p:txBody>
          </p:sp>
        </p:grpSp>
        <p:pic>
          <p:nvPicPr>
            <p:cNvPr id="658" name="Google Shape;658;p88"/>
            <p:cNvPicPr preferRelativeResize="0"/>
            <p:nvPr/>
          </p:nvPicPr>
          <p:blipFill rotWithShape="1">
            <a:blip r:embed="rId4">
              <a:alphaModFix/>
            </a:blip>
            <a:srcRect b="0" l="0" r="0" t="0"/>
            <a:stretch/>
          </p:blipFill>
          <p:spPr>
            <a:xfrm>
              <a:off x="3286828" y="2513569"/>
              <a:ext cx="284587" cy="284587"/>
            </a:xfrm>
            <a:prstGeom prst="rect">
              <a:avLst/>
            </a:prstGeom>
            <a:noFill/>
            <a:ln>
              <a:noFill/>
            </a:ln>
          </p:spPr>
        </p:pic>
      </p:grpSp>
      <p:grpSp>
        <p:nvGrpSpPr>
          <p:cNvPr id="659" name="Google Shape;659;p88"/>
          <p:cNvGrpSpPr/>
          <p:nvPr/>
        </p:nvGrpSpPr>
        <p:grpSpPr>
          <a:xfrm>
            <a:off x="6472017" y="2458972"/>
            <a:ext cx="2069144" cy="342725"/>
            <a:chOff x="6534917" y="2522672"/>
            <a:chExt cx="2069144" cy="342725"/>
          </a:xfrm>
        </p:grpSpPr>
        <p:grpSp>
          <p:nvGrpSpPr>
            <p:cNvPr id="660" name="Google Shape;660;p88"/>
            <p:cNvGrpSpPr/>
            <p:nvPr/>
          </p:nvGrpSpPr>
          <p:grpSpPr>
            <a:xfrm>
              <a:off x="6534917" y="2522672"/>
              <a:ext cx="2069144" cy="342725"/>
              <a:chOff x="3812693" y="2069815"/>
              <a:chExt cx="5389800" cy="933600"/>
            </a:xfrm>
          </p:grpSpPr>
          <p:sp>
            <p:nvSpPr>
              <p:cNvPr id="645" name="Google Shape;645;p88"/>
              <p:cNvSpPr/>
              <p:nvPr/>
            </p:nvSpPr>
            <p:spPr>
              <a:xfrm>
                <a:off x="3812693" y="2069815"/>
                <a:ext cx="5389800" cy="933600"/>
              </a:xfrm>
              <a:prstGeom prst="roundRect">
                <a:avLst>
                  <a:gd fmla="val 50000" name="adj"/>
                </a:avLst>
              </a:prstGeom>
              <a:solidFill>
                <a:srgbClr val="000000"/>
              </a:solidFill>
              <a:ln cap="flat" cmpd="sng" w="28575">
                <a:solidFill>
                  <a:srgbClr val="FFFFFF"/>
                </a:solidFill>
                <a:prstDash val="solid"/>
                <a:round/>
                <a:headEnd len="sm" w="sm" type="none"/>
                <a:tailEnd len="sm" w="sm" type="none"/>
              </a:ln>
              <a:effectLst>
                <a:outerShdw blurRad="200025" rotWithShape="0" algn="bl" dir="5400000" dist="19050">
                  <a:srgbClr val="85DDB5">
                    <a:alpha val="28630"/>
                  </a:srgbClr>
                </a:outerShdw>
              </a:effectLst>
            </p:spPr>
            <p:txBody>
              <a:bodyPr anchorCtr="0" anchor="ctr" bIns="68575" lIns="617225" spcFirstLastPara="1" rIns="68575" wrap="square" tIns="68575">
                <a:noAutofit/>
              </a:bodyPr>
              <a:lstStyle/>
              <a:p>
                <a:pPr indent="0" lvl="0" marL="0" marR="0" rtl="0" algn="l">
                  <a:lnSpc>
                    <a:spcPct val="100000"/>
                  </a:lnSpc>
                  <a:spcBef>
                    <a:spcPts val="0"/>
                  </a:spcBef>
                  <a:spcAft>
                    <a:spcPts val="0"/>
                  </a:spcAft>
                  <a:buClr>
                    <a:srgbClr val="000000"/>
                  </a:buClr>
                  <a:buSzPts val="2500"/>
                  <a:buFont typeface="Arial"/>
                  <a:buNone/>
                </a:pPr>
                <a:r>
                  <a:rPr lang="en" sz="1400">
                    <a:solidFill>
                      <a:srgbClr val="FFFFFF"/>
                    </a:solidFill>
                    <a:latin typeface="DM Sans Medium"/>
                    <a:ea typeface="DM Sans Medium"/>
                    <a:cs typeface="DM Sans Medium"/>
                    <a:sym typeface="DM Sans Medium"/>
                  </a:rPr>
                  <a:t>External Models</a:t>
                </a:r>
                <a:endParaRPr b="0" i="0" sz="1400" u="none" cap="none" strike="noStrike">
                  <a:solidFill>
                    <a:srgbClr val="FFFFFF"/>
                  </a:solidFill>
                  <a:latin typeface="DM Sans Medium"/>
                  <a:ea typeface="DM Sans Medium"/>
                  <a:cs typeface="DM Sans Medium"/>
                  <a:sym typeface="DM Sans Medium"/>
                </a:endParaRPr>
              </a:p>
            </p:txBody>
          </p:sp>
          <p:sp>
            <p:nvSpPr>
              <p:cNvPr id="661" name="Google Shape;661;p88"/>
              <p:cNvSpPr/>
              <p:nvPr/>
            </p:nvSpPr>
            <p:spPr>
              <a:xfrm>
                <a:off x="3916291" y="2150616"/>
                <a:ext cx="772200" cy="771900"/>
              </a:xfrm>
              <a:prstGeom prst="ellipse">
                <a:avLst/>
              </a:prstGeom>
              <a:solidFill>
                <a:srgbClr val="7ED9B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DM Sans Medium"/>
                  <a:ea typeface="DM Sans Medium"/>
                  <a:cs typeface="DM Sans Medium"/>
                  <a:sym typeface="DM Sans Medium"/>
                </a:endParaRPr>
              </a:p>
            </p:txBody>
          </p:sp>
        </p:grpSp>
        <p:pic>
          <p:nvPicPr>
            <p:cNvPr id="662" name="Google Shape;662;p88"/>
            <p:cNvPicPr preferRelativeResize="0"/>
            <p:nvPr/>
          </p:nvPicPr>
          <p:blipFill rotWithShape="1">
            <a:blip r:embed="rId4">
              <a:alphaModFix/>
            </a:blip>
            <a:srcRect b="0" l="0" r="0" t="0"/>
            <a:stretch/>
          </p:blipFill>
          <p:spPr>
            <a:xfrm>
              <a:off x="6584043" y="2551613"/>
              <a:ext cx="284587" cy="284587"/>
            </a:xfrm>
            <a:prstGeom prst="rect">
              <a:avLst/>
            </a:prstGeom>
            <a:noFill/>
            <a:ln>
              <a:noFill/>
            </a:ln>
          </p:spPr>
        </p:pic>
      </p:grpSp>
      <p:pic>
        <p:nvPicPr>
          <p:cNvPr id="663" name="Google Shape;663;p88"/>
          <p:cNvPicPr preferRelativeResize="0"/>
          <p:nvPr/>
        </p:nvPicPr>
        <p:blipFill>
          <a:blip r:embed="rId5">
            <a:alphaModFix/>
          </a:blip>
          <a:stretch>
            <a:fillRect/>
          </a:stretch>
        </p:blipFill>
        <p:spPr>
          <a:xfrm>
            <a:off x="2231199" y="2968638"/>
            <a:ext cx="390275" cy="253397"/>
          </a:xfrm>
          <a:prstGeom prst="rect">
            <a:avLst/>
          </a:prstGeom>
          <a:noFill/>
          <a:ln>
            <a:noFill/>
          </a:ln>
        </p:spPr>
      </p:pic>
      <p:pic>
        <p:nvPicPr>
          <p:cNvPr id="664" name="Google Shape;664;p88"/>
          <p:cNvPicPr preferRelativeResize="0"/>
          <p:nvPr/>
        </p:nvPicPr>
        <p:blipFill>
          <a:blip r:embed="rId6">
            <a:alphaModFix/>
          </a:blip>
          <a:stretch>
            <a:fillRect/>
          </a:stretch>
        </p:blipFill>
        <p:spPr>
          <a:xfrm>
            <a:off x="3764552" y="2932298"/>
            <a:ext cx="505846" cy="284524"/>
          </a:xfrm>
          <a:prstGeom prst="rect">
            <a:avLst/>
          </a:prstGeom>
          <a:noFill/>
          <a:ln>
            <a:noFill/>
          </a:ln>
        </p:spPr>
      </p:pic>
      <p:pic>
        <p:nvPicPr>
          <p:cNvPr id="665" name="Google Shape;665;p88"/>
          <p:cNvPicPr preferRelativeResize="0"/>
          <p:nvPr/>
        </p:nvPicPr>
        <p:blipFill>
          <a:blip r:embed="rId7">
            <a:alphaModFix/>
          </a:blip>
          <a:stretch>
            <a:fillRect/>
          </a:stretch>
        </p:blipFill>
        <p:spPr>
          <a:xfrm>
            <a:off x="7252425" y="2928325"/>
            <a:ext cx="342511" cy="342511"/>
          </a:xfrm>
          <a:prstGeom prst="rect">
            <a:avLst/>
          </a:prstGeom>
          <a:noFill/>
          <a:ln>
            <a:noFill/>
          </a:ln>
        </p:spPr>
      </p:pic>
      <p:pic>
        <p:nvPicPr>
          <p:cNvPr id="666" name="Google Shape;666;p88"/>
          <p:cNvPicPr preferRelativeResize="0"/>
          <p:nvPr/>
        </p:nvPicPr>
        <p:blipFill>
          <a:blip r:embed="rId8">
            <a:alphaModFix/>
          </a:blip>
          <a:stretch>
            <a:fillRect/>
          </a:stretch>
        </p:blipFill>
        <p:spPr>
          <a:xfrm>
            <a:off x="6455850" y="2928226"/>
            <a:ext cx="342610" cy="342610"/>
          </a:xfrm>
          <a:prstGeom prst="rect">
            <a:avLst/>
          </a:prstGeom>
          <a:noFill/>
          <a:ln>
            <a:noFill/>
          </a:ln>
        </p:spPr>
      </p:pic>
      <p:pic>
        <p:nvPicPr>
          <p:cNvPr id="667" name="Google Shape;667;p88"/>
          <p:cNvPicPr preferRelativeResize="0"/>
          <p:nvPr/>
        </p:nvPicPr>
        <p:blipFill>
          <a:blip r:embed="rId9">
            <a:alphaModFix/>
          </a:blip>
          <a:stretch>
            <a:fillRect/>
          </a:stretch>
        </p:blipFill>
        <p:spPr>
          <a:xfrm>
            <a:off x="6863073" y="2943451"/>
            <a:ext cx="342600" cy="342600"/>
          </a:xfrm>
          <a:prstGeom prst="ellipse">
            <a:avLst/>
          </a:prstGeom>
          <a:noFill/>
          <a:ln>
            <a:noFill/>
          </a:ln>
        </p:spPr>
      </p:pic>
      <p:pic>
        <p:nvPicPr>
          <p:cNvPr id="668" name="Google Shape;668;p88"/>
          <p:cNvPicPr preferRelativeResize="0"/>
          <p:nvPr/>
        </p:nvPicPr>
        <p:blipFill rotWithShape="1">
          <a:blip r:embed="rId10">
            <a:alphaModFix/>
          </a:blip>
          <a:srcRect b="42871" l="35809" r="37946" t="7451"/>
          <a:stretch/>
        </p:blipFill>
        <p:spPr>
          <a:xfrm>
            <a:off x="1771351" y="2909644"/>
            <a:ext cx="342699" cy="340558"/>
          </a:xfrm>
          <a:prstGeom prst="rect">
            <a:avLst/>
          </a:prstGeom>
          <a:noFill/>
          <a:ln>
            <a:noFill/>
          </a:ln>
        </p:spPr>
      </p:pic>
      <p:pic>
        <p:nvPicPr>
          <p:cNvPr id="669" name="Google Shape;669;p88"/>
          <p:cNvPicPr preferRelativeResize="0"/>
          <p:nvPr/>
        </p:nvPicPr>
        <p:blipFill>
          <a:blip r:embed="rId11">
            <a:alphaModFix/>
          </a:blip>
          <a:stretch>
            <a:fillRect/>
          </a:stretch>
        </p:blipFill>
        <p:spPr>
          <a:xfrm>
            <a:off x="1327873" y="2864704"/>
            <a:ext cx="420792" cy="420810"/>
          </a:xfrm>
          <a:prstGeom prst="rect">
            <a:avLst/>
          </a:prstGeom>
          <a:noFill/>
          <a:ln>
            <a:noFill/>
          </a:ln>
        </p:spPr>
      </p:pic>
      <p:pic>
        <p:nvPicPr>
          <p:cNvPr id="670" name="Google Shape;670;p88"/>
          <p:cNvPicPr preferRelativeResize="0"/>
          <p:nvPr/>
        </p:nvPicPr>
        <p:blipFill>
          <a:blip r:embed="rId12">
            <a:alphaModFix/>
          </a:blip>
          <a:stretch>
            <a:fillRect/>
          </a:stretch>
        </p:blipFill>
        <p:spPr>
          <a:xfrm>
            <a:off x="8243777" y="2962501"/>
            <a:ext cx="284501" cy="284501"/>
          </a:xfrm>
          <a:prstGeom prst="rect">
            <a:avLst/>
          </a:prstGeom>
          <a:noFill/>
          <a:ln>
            <a:noFill/>
          </a:ln>
        </p:spPr>
      </p:pic>
      <p:pic>
        <p:nvPicPr>
          <p:cNvPr id="671" name="Google Shape;671;p88"/>
          <p:cNvPicPr preferRelativeResize="0"/>
          <p:nvPr/>
        </p:nvPicPr>
        <p:blipFill rotWithShape="1">
          <a:blip r:embed="rId13">
            <a:alphaModFix/>
          </a:blip>
          <a:srcRect b="0" l="0" r="51435" t="0"/>
          <a:stretch/>
        </p:blipFill>
        <p:spPr>
          <a:xfrm>
            <a:off x="7665576" y="3009443"/>
            <a:ext cx="505974" cy="208579"/>
          </a:xfrm>
          <a:prstGeom prst="rect">
            <a:avLst/>
          </a:prstGeom>
          <a:noFill/>
          <a:ln>
            <a:noFill/>
          </a:ln>
        </p:spPr>
      </p:pic>
      <p:pic>
        <p:nvPicPr>
          <p:cNvPr id="672" name="Google Shape;672;p88"/>
          <p:cNvPicPr preferRelativeResize="0"/>
          <p:nvPr/>
        </p:nvPicPr>
        <p:blipFill rotWithShape="1">
          <a:blip r:embed="rId10">
            <a:alphaModFix/>
          </a:blip>
          <a:srcRect b="42871" l="35809" r="37946" t="7451"/>
          <a:stretch/>
        </p:blipFill>
        <p:spPr>
          <a:xfrm>
            <a:off x="4718464" y="2904319"/>
            <a:ext cx="342699" cy="340558"/>
          </a:xfrm>
          <a:prstGeom prst="rect">
            <a:avLst/>
          </a:prstGeom>
          <a:noFill/>
          <a:ln>
            <a:noFill/>
          </a:ln>
        </p:spPr>
      </p:pic>
      <p:pic>
        <p:nvPicPr>
          <p:cNvPr id="673" name="Google Shape;673;p88"/>
          <p:cNvPicPr preferRelativeResize="0"/>
          <p:nvPr/>
        </p:nvPicPr>
        <p:blipFill rotWithShape="1">
          <a:blip r:embed="rId14">
            <a:alphaModFix/>
          </a:blip>
          <a:srcRect b="32171" l="14690" r="68813" t="31068"/>
          <a:stretch/>
        </p:blipFill>
        <p:spPr>
          <a:xfrm>
            <a:off x="4317525" y="2935613"/>
            <a:ext cx="342599" cy="277979"/>
          </a:xfrm>
          <a:prstGeom prst="rect">
            <a:avLst/>
          </a:prstGeom>
          <a:noFill/>
          <a:ln>
            <a:noFill/>
          </a:ln>
        </p:spPr>
      </p:pic>
      <p:sp>
        <p:nvSpPr>
          <p:cNvPr id="674" name="Google Shape;674;p88"/>
          <p:cNvSpPr txBox="1"/>
          <p:nvPr>
            <p:ph type="title"/>
          </p:nvPr>
        </p:nvSpPr>
        <p:spPr>
          <a:xfrm>
            <a:off x="410325" y="180875"/>
            <a:ext cx="8329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Databricks Model Serving</a:t>
            </a:r>
            <a:endParaRPr sz="2800"/>
          </a:p>
        </p:txBody>
      </p:sp>
      <p:sp>
        <p:nvSpPr>
          <p:cNvPr id="675" name="Google Shape;675;p88"/>
          <p:cNvSpPr txBox="1"/>
          <p:nvPr>
            <p:ph idx="1" type="subTitle"/>
          </p:nvPr>
        </p:nvSpPr>
        <p:spPr>
          <a:xfrm>
            <a:off x="410325" y="652425"/>
            <a:ext cx="8329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Unified</a:t>
            </a:r>
            <a:r>
              <a:rPr lang="en"/>
              <a:t> UI, API &amp; SDK for managing all types of AI Models </a:t>
            </a:r>
            <a:endParaRPr/>
          </a:p>
        </p:txBody>
      </p:sp>
      <p:sp>
        <p:nvSpPr>
          <p:cNvPr id="676" name="Google Shape;676;p88"/>
          <p:cNvSpPr txBox="1"/>
          <p:nvPr/>
        </p:nvSpPr>
        <p:spPr>
          <a:xfrm>
            <a:off x="571050" y="3424725"/>
            <a:ext cx="79701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 sz="1500">
                <a:solidFill>
                  <a:schemeClr val="dk2"/>
                </a:solidFill>
                <a:latin typeface="DM Sans"/>
                <a:ea typeface="DM Sans"/>
                <a:cs typeface="DM Sans"/>
                <a:sym typeface="DM Sans"/>
              </a:rPr>
              <a:t>Access any AI Model</a:t>
            </a:r>
            <a:r>
              <a:rPr lang="en" sz="1500">
                <a:solidFill>
                  <a:schemeClr val="dk1"/>
                </a:solidFill>
                <a:latin typeface="DM Sans"/>
                <a:ea typeface="DM Sans"/>
                <a:cs typeface="DM Sans"/>
                <a:sym typeface="DM Sans"/>
              </a:rPr>
              <a:t>, be it a fully custom model, a Databricks-managed model, or a 3rd-party Foundation Model.</a:t>
            </a:r>
            <a:endParaRPr sz="1500">
              <a:solidFill>
                <a:schemeClr val="dk1"/>
              </a:solidFill>
              <a:latin typeface="DM Sans"/>
              <a:ea typeface="DM Sans"/>
              <a:cs typeface="DM Sans"/>
              <a:sym typeface="DM Sans"/>
            </a:endParaRPr>
          </a:p>
          <a:p>
            <a:pPr indent="0" lvl="0" marL="0" rtl="0" algn="l">
              <a:lnSpc>
                <a:spcPct val="115000"/>
              </a:lnSpc>
              <a:spcBef>
                <a:spcPts val="800"/>
              </a:spcBef>
              <a:spcAft>
                <a:spcPts val="0"/>
              </a:spcAft>
              <a:buNone/>
            </a:pPr>
            <a:r>
              <a:rPr b="1" lang="en" sz="1500">
                <a:solidFill>
                  <a:schemeClr val="dk2"/>
                </a:solidFill>
                <a:latin typeface="DM Sans"/>
                <a:ea typeface="DM Sans"/>
                <a:cs typeface="DM Sans"/>
                <a:sym typeface="DM Sans"/>
              </a:rPr>
              <a:t>Govern and Monitor</a:t>
            </a:r>
            <a:r>
              <a:rPr lang="en" sz="1500">
                <a:solidFill>
                  <a:schemeClr val="dk1"/>
                </a:solidFill>
                <a:latin typeface="DM Sans"/>
                <a:ea typeface="DM Sans"/>
                <a:cs typeface="DM Sans"/>
                <a:sym typeface="DM Sans"/>
              </a:rPr>
              <a:t> </a:t>
            </a:r>
            <a:r>
              <a:rPr b="1" lang="en" sz="1500">
                <a:solidFill>
                  <a:schemeClr val="dk2"/>
                </a:solidFill>
                <a:latin typeface="DM Sans"/>
                <a:ea typeface="DM Sans"/>
                <a:cs typeface="DM Sans"/>
                <a:sym typeface="DM Sans"/>
              </a:rPr>
              <a:t>all Models</a:t>
            </a:r>
            <a:r>
              <a:rPr lang="en" sz="1500">
                <a:solidFill>
                  <a:schemeClr val="dk1"/>
                </a:solidFill>
                <a:latin typeface="DM Sans"/>
                <a:ea typeface="DM Sans"/>
                <a:cs typeface="DM Sans"/>
                <a:sym typeface="DM Sans"/>
              </a:rPr>
              <a:t> in one place</a:t>
            </a:r>
            <a:endParaRPr sz="1500">
              <a:solidFill>
                <a:schemeClr val="dk1"/>
              </a:solidFill>
              <a:latin typeface="DM Sans"/>
              <a:ea typeface="DM Sans"/>
              <a:cs typeface="DM Sans"/>
              <a:sym typeface="DM Sans"/>
            </a:endParaRPr>
          </a:p>
          <a:p>
            <a:pPr indent="0" lvl="0" marL="0" rtl="0" algn="l">
              <a:lnSpc>
                <a:spcPct val="115000"/>
              </a:lnSpc>
              <a:spcBef>
                <a:spcPts val="800"/>
              </a:spcBef>
              <a:spcAft>
                <a:spcPts val="0"/>
              </a:spcAft>
              <a:buNone/>
            </a:pPr>
            <a:r>
              <a:rPr b="1" lang="en" sz="1500">
                <a:solidFill>
                  <a:schemeClr val="dk2"/>
                </a:solidFill>
                <a:latin typeface="DM Sans"/>
                <a:ea typeface="DM Sans"/>
                <a:cs typeface="DM Sans"/>
                <a:sym typeface="DM Sans"/>
              </a:rPr>
              <a:t>Query Models via unified interface </a:t>
            </a:r>
            <a:r>
              <a:rPr lang="en" sz="1500">
                <a:solidFill>
                  <a:schemeClr val="dk1"/>
                </a:solidFill>
                <a:latin typeface="DM Sans"/>
                <a:ea typeface="DM Sans"/>
                <a:cs typeface="DM Sans"/>
                <a:sym typeface="DM Sans"/>
              </a:rPr>
              <a:t>(Single API, SDK and UI)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89"/>
          <p:cNvSpPr txBox="1"/>
          <p:nvPr>
            <p:ph idx="1" type="body"/>
          </p:nvPr>
        </p:nvSpPr>
        <p:spPr>
          <a:xfrm>
            <a:off x="544275" y="1111075"/>
            <a:ext cx="3553500" cy="26151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sz="1500">
                <a:solidFill>
                  <a:schemeClr val="dk2"/>
                </a:solidFill>
              </a:rPr>
              <a:t>Instantly access popular Foundation Models</a:t>
            </a:r>
            <a:r>
              <a:rPr lang="en" sz="1500"/>
              <a:t> securely within Databricks</a:t>
            </a:r>
            <a:endParaRPr sz="1500"/>
          </a:p>
          <a:p>
            <a:pPr indent="0" lvl="0" marL="0" rtl="0" algn="l">
              <a:spcBef>
                <a:spcPts val="800"/>
              </a:spcBef>
              <a:spcAft>
                <a:spcPts val="0"/>
              </a:spcAft>
              <a:buNone/>
            </a:pPr>
            <a:r>
              <a:rPr b="1" lang="en" sz="1500">
                <a:solidFill>
                  <a:schemeClr val="dk2"/>
                </a:solidFill>
              </a:rPr>
              <a:t>Flexible Pricing</a:t>
            </a:r>
            <a:r>
              <a:rPr lang="en" sz="1500"/>
              <a:t>: Start with pay-per-token pricing or deploy fine-tuned models with performance guarantees on</a:t>
            </a:r>
            <a:r>
              <a:rPr b="1" lang="en" sz="1500">
                <a:solidFill>
                  <a:schemeClr val="dk2"/>
                </a:solidFill>
              </a:rPr>
              <a:t> </a:t>
            </a:r>
            <a:r>
              <a:rPr lang="en" sz="1500"/>
              <a:t>Provisioned Throughput</a:t>
            </a:r>
            <a:endParaRPr b="1" sz="1500">
              <a:solidFill>
                <a:schemeClr val="dk2"/>
              </a:solidFill>
            </a:endParaRPr>
          </a:p>
          <a:p>
            <a:pPr indent="0" lvl="0" marL="0" rtl="0" algn="l">
              <a:spcBef>
                <a:spcPts val="800"/>
              </a:spcBef>
              <a:spcAft>
                <a:spcPts val="0"/>
              </a:spcAft>
              <a:buNone/>
            </a:pPr>
            <a:r>
              <a:rPr b="1" lang="en" sz="1500">
                <a:solidFill>
                  <a:schemeClr val="dk2"/>
                </a:solidFill>
              </a:rPr>
              <a:t>Reduce TCO</a:t>
            </a:r>
            <a:r>
              <a:rPr lang="en" sz="1500"/>
              <a:t> with latency and throughput optimization</a:t>
            </a:r>
            <a:endParaRPr sz="1500"/>
          </a:p>
        </p:txBody>
      </p:sp>
      <p:sp>
        <p:nvSpPr>
          <p:cNvPr id="682" name="Google Shape;682;p89"/>
          <p:cNvSpPr txBox="1"/>
          <p:nvPr>
            <p:ph idx="4294967295" type="title"/>
          </p:nvPr>
        </p:nvSpPr>
        <p:spPr>
          <a:xfrm>
            <a:off x="562074"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700"/>
              <a:t>Foundation Model APIs</a:t>
            </a:r>
            <a:endParaRPr sz="2700"/>
          </a:p>
        </p:txBody>
      </p:sp>
      <p:sp>
        <p:nvSpPr>
          <p:cNvPr id="683" name="Google Shape;683;p89"/>
          <p:cNvSpPr txBox="1"/>
          <p:nvPr>
            <p:ph idx="2" type="subTitle"/>
          </p:nvPr>
        </p:nvSpPr>
        <p:spPr>
          <a:xfrm>
            <a:off x="562725" y="652425"/>
            <a:ext cx="8329500" cy="306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Fully Featured, Enterprise Grade and Secure API endpoints</a:t>
            </a:r>
            <a:endParaRPr/>
          </a:p>
        </p:txBody>
      </p:sp>
      <p:sp>
        <p:nvSpPr>
          <p:cNvPr id="684" name="Google Shape;684;p89"/>
          <p:cNvSpPr/>
          <p:nvPr/>
        </p:nvSpPr>
        <p:spPr>
          <a:xfrm>
            <a:off x="517875" y="3486925"/>
            <a:ext cx="4001400" cy="1035600"/>
          </a:xfrm>
          <a:prstGeom prst="roundRect">
            <a:avLst>
              <a:gd fmla="val 16667" name="adj"/>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DM Sans"/>
                <a:ea typeface="DM Sans"/>
                <a:cs typeface="DM Sans"/>
                <a:sym typeface="DM Sans"/>
              </a:rPr>
              <a:t>Roadmap: 	  GA (Q1)</a:t>
            </a:r>
            <a:endParaRPr b="1">
              <a:solidFill>
                <a:schemeClr val="lt1"/>
              </a:solidFill>
              <a:latin typeface="DM Sans"/>
              <a:ea typeface="DM Sans"/>
              <a:cs typeface="DM Sans"/>
              <a:sym typeface="DM Sans"/>
            </a:endParaRPr>
          </a:p>
          <a:p>
            <a:pPr indent="0" lvl="0" marL="0" rtl="0" algn="l">
              <a:spcBef>
                <a:spcPts val="0"/>
              </a:spcBef>
              <a:spcAft>
                <a:spcPts val="0"/>
              </a:spcAft>
              <a:buNone/>
            </a:pPr>
            <a:r>
              <a:rPr b="1" lang="en">
                <a:solidFill>
                  <a:schemeClr val="lt1"/>
                </a:solidFill>
                <a:latin typeface="DM Sans"/>
                <a:ea typeface="DM Sans"/>
                <a:cs typeface="DM Sans"/>
                <a:sym typeface="DM Sans"/>
              </a:rPr>
              <a:t>                        Additional Models (Q1)</a:t>
            </a:r>
            <a:endParaRPr b="1">
              <a:solidFill>
                <a:schemeClr val="lt1"/>
              </a:solidFill>
              <a:latin typeface="DM Sans"/>
              <a:ea typeface="DM Sans"/>
              <a:cs typeface="DM Sans"/>
              <a:sym typeface="DM Sans"/>
            </a:endParaRPr>
          </a:p>
          <a:p>
            <a:pPr indent="0" lvl="0" marL="914400" rtl="0" algn="l">
              <a:spcBef>
                <a:spcPts val="0"/>
              </a:spcBef>
              <a:spcAft>
                <a:spcPts val="0"/>
              </a:spcAft>
              <a:buNone/>
            </a:pPr>
            <a:r>
              <a:rPr b="1" lang="en">
                <a:solidFill>
                  <a:schemeClr val="lt1"/>
                </a:solidFill>
                <a:latin typeface="DM Sans"/>
                <a:ea typeface="DM Sans"/>
                <a:cs typeface="DM Sans"/>
                <a:sym typeface="DM Sans"/>
              </a:rPr>
              <a:t>  Smaller units for PT (Q1) </a:t>
            </a:r>
            <a:endParaRPr b="1">
              <a:solidFill>
                <a:schemeClr val="lt1"/>
              </a:solidFill>
              <a:latin typeface="DM Sans"/>
              <a:ea typeface="DM Sans"/>
              <a:cs typeface="DM Sans"/>
              <a:sym typeface="DM Sans"/>
            </a:endParaRPr>
          </a:p>
          <a:p>
            <a:pPr indent="0" lvl="0" marL="914400" rtl="0" algn="l">
              <a:spcBef>
                <a:spcPts val="0"/>
              </a:spcBef>
              <a:spcAft>
                <a:spcPts val="0"/>
              </a:spcAft>
              <a:buNone/>
            </a:pPr>
            <a:r>
              <a:rPr b="1" lang="en">
                <a:solidFill>
                  <a:schemeClr val="lt1"/>
                </a:solidFill>
                <a:latin typeface="DM Sans"/>
                <a:ea typeface="DM Sans"/>
                <a:cs typeface="DM Sans"/>
                <a:sym typeface="DM Sans"/>
              </a:rPr>
              <a:t>  Functions Calling (Q2)</a:t>
            </a:r>
            <a:endParaRPr b="1">
              <a:solidFill>
                <a:schemeClr val="lt1"/>
              </a:solidFill>
              <a:latin typeface="DM Sans"/>
              <a:ea typeface="DM Sans"/>
              <a:cs typeface="DM Sans"/>
              <a:sym typeface="DM Sans"/>
            </a:endParaRPr>
          </a:p>
        </p:txBody>
      </p:sp>
      <p:pic>
        <p:nvPicPr>
          <p:cNvPr id="685" name="Google Shape;685;p89"/>
          <p:cNvPicPr preferRelativeResize="0"/>
          <p:nvPr/>
        </p:nvPicPr>
        <p:blipFill>
          <a:blip r:embed="rId3">
            <a:alphaModFix/>
          </a:blip>
          <a:stretch>
            <a:fillRect/>
          </a:stretch>
        </p:blipFill>
        <p:spPr>
          <a:xfrm>
            <a:off x="4572000" y="1111125"/>
            <a:ext cx="4419599" cy="30361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90"/>
          <p:cNvSpPr txBox="1"/>
          <p:nvPr>
            <p:ph type="title"/>
          </p:nvPr>
        </p:nvSpPr>
        <p:spPr>
          <a:xfrm>
            <a:off x="410325" y="180875"/>
            <a:ext cx="8329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900"/>
              <a:t>Foundation Models APIs</a:t>
            </a:r>
            <a:endParaRPr sz="2900"/>
          </a:p>
        </p:txBody>
      </p:sp>
      <p:sp>
        <p:nvSpPr>
          <p:cNvPr id="691" name="Google Shape;691;p90"/>
          <p:cNvSpPr txBox="1"/>
          <p:nvPr>
            <p:ph idx="2" type="subTitle"/>
          </p:nvPr>
        </p:nvSpPr>
        <p:spPr>
          <a:xfrm>
            <a:off x="432863" y="1068394"/>
            <a:ext cx="3814800" cy="3446700"/>
          </a:xfrm>
          <a:prstGeom prst="rect">
            <a:avLst/>
          </a:prstGeom>
        </p:spPr>
        <p:txBody>
          <a:bodyPr anchorCtr="0" anchor="t" bIns="0" lIns="0" spcFirstLastPara="1" rIns="0" wrap="square" tIns="0">
            <a:noAutofit/>
          </a:bodyPr>
          <a:lstStyle/>
          <a:p>
            <a:pPr indent="0" lvl="0" marL="0" rtl="0" algn="l">
              <a:lnSpc>
                <a:spcPct val="100000"/>
              </a:lnSpc>
              <a:spcBef>
                <a:spcPts val="1500"/>
              </a:spcBef>
              <a:spcAft>
                <a:spcPts val="0"/>
              </a:spcAft>
              <a:buNone/>
            </a:pPr>
            <a:r>
              <a:rPr lang="en">
                <a:solidFill>
                  <a:schemeClr val="dk2"/>
                </a:solidFill>
              </a:rPr>
              <a:t>Pay-per-token:</a:t>
            </a:r>
            <a:r>
              <a:rPr lang="en">
                <a:solidFill>
                  <a:schemeClr val="accent1"/>
                </a:solidFill>
              </a:rPr>
              <a:t> </a:t>
            </a:r>
            <a:endParaRPr>
              <a:solidFill>
                <a:schemeClr val="accent1"/>
              </a:solidFill>
            </a:endParaRPr>
          </a:p>
          <a:p>
            <a:pPr indent="-260350" lvl="0" marL="342900" rtl="0" algn="l">
              <a:lnSpc>
                <a:spcPct val="100000"/>
              </a:lnSpc>
              <a:spcBef>
                <a:spcPts val="1500"/>
              </a:spcBef>
              <a:spcAft>
                <a:spcPts val="0"/>
              </a:spcAft>
              <a:buClr>
                <a:schemeClr val="accent1"/>
              </a:buClr>
              <a:buSzPts val="1500"/>
              <a:buChar char="●"/>
            </a:pPr>
            <a:r>
              <a:rPr b="0" lang="en"/>
              <a:t>Fastest way to experiment Foundation Models on Databricks</a:t>
            </a:r>
            <a:endParaRPr b="0"/>
          </a:p>
          <a:p>
            <a:pPr indent="-260350" lvl="0" marL="342900" rtl="0" algn="l">
              <a:lnSpc>
                <a:spcPct val="100000"/>
              </a:lnSpc>
              <a:spcBef>
                <a:spcPts val="1500"/>
              </a:spcBef>
              <a:spcAft>
                <a:spcPts val="0"/>
              </a:spcAft>
              <a:buClr>
                <a:schemeClr val="accent1"/>
              </a:buClr>
              <a:buSzPts val="1500"/>
              <a:buChar char="●"/>
            </a:pPr>
            <a:r>
              <a:rPr b="0" lang="en"/>
              <a:t>Access popular OSS foundational models</a:t>
            </a:r>
            <a:endParaRPr b="0"/>
          </a:p>
          <a:p>
            <a:pPr indent="-260350" lvl="0" marL="342900" rtl="0" algn="l">
              <a:lnSpc>
                <a:spcPct val="100000"/>
              </a:lnSpc>
              <a:spcBef>
                <a:spcPts val="1500"/>
              </a:spcBef>
              <a:spcAft>
                <a:spcPts val="800"/>
              </a:spcAft>
              <a:buClr>
                <a:schemeClr val="accent1"/>
              </a:buClr>
              <a:buSzPts val="1500"/>
              <a:buChar char="●"/>
            </a:pPr>
            <a:r>
              <a:rPr b="0" lang="en"/>
              <a:t>On-demand per token pricing </a:t>
            </a:r>
            <a:endParaRPr b="0"/>
          </a:p>
        </p:txBody>
      </p:sp>
      <p:sp>
        <p:nvSpPr>
          <p:cNvPr id="692" name="Google Shape;692;p90"/>
          <p:cNvSpPr txBox="1"/>
          <p:nvPr>
            <p:ph idx="4294967295" type="subTitle"/>
          </p:nvPr>
        </p:nvSpPr>
        <p:spPr>
          <a:xfrm>
            <a:off x="4897688" y="1068394"/>
            <a:ext cx="3915300" cy="3446700"/>
          </a:xfrm>
          <a:prstGeom prst="rect">
            <a:avLst/>
          </a:prstGeom>
        </p:spPr>
        <p:txBody>
          <a:bodyPr anchorCtr="0" anchor="t" bIns="0" lIns="0" spcFirstLastPara="1" rIns="0" wrap="square" tIns="0">
            <a:noAutofit/>
          </a:bodyPr>
          <a:lstStyle/>
          <a:p>
            <a:pPr indent="0" lvl="0" marL="0" rtl="0" algn="l">
              <a:lnSpc>
                <a:spcPct val="100000"/>
              </a:lnSpc>
              <a:spcBef>
                <a:spcPts val="1500"/>
              </a:spcBef>
              <a:spcAft>
                <a:spcPts val="0"/>
              </a:spcAft>
              <a:buNone/>
            </a:pPr>
            <a:r>
              <a:rPr b="1" lang="en" sz="1500">
                <a:solidFill>
                  <a:schemeClr val="dk2"/>
                </a:solidFill>
              </a:rPr>
              <a:t>Provisioned Throughput</a:t>
            </a:r>
            <a:r>
              <a:rPr b="1" lang="en" sz="1500">
                <a:solidFill>
                  <a:schemeClr val="dk2"/>
                </a:solidFill>
              </a:rPr>
              <a:t>:</a:t>
            </a:r>
            <a:r>
              <a:rPr b="1" lang="en" sz="1500">
                <a:solidFill>
                  <a:schemeClr val="accent1"/>
                </a:solidFill>
              </a:rPr>
              <a:t> </a:t>
            </a:r>
            <a:endParaRPr b="0" sz="1500"/>
          </a:p>
          <a:p>
            <a:pPr indent="-260350" lvl="0" marL="342900" rtl="0" algn="l">
              <a:lnSpc>
                <a:spcPct val="100000"/>
              </a:lnSpc>
              <a:spcBef>
                <a:spcPts val="1500"/>
              </a:spcBef>
              <a:spcAft>
                <a:spcPts val="0"/>
              </a:spcAft>
              <a:buSzPts val="1500"/>
              <a:buChar char="●"/>
            </a:pPr>
            <a:r>
              <a:rPr lang="en" sz="1500"/>
              <a:t>Move to production with guaranteed performance</a:t>
            </a:r>
            <a:endParaRPr sz="1500"/>
          </a:p>
          <a:p>
            <a:pPr indent="-260350" lvl="0" marL="342900" rtl="0" algn="l">
              <a:lnSpc>
                <a:spcPct val="100000"/>
              </a:lnSpc>
              <a:spcBef>
                <a:spcPts val="1500"/>
              </a:spcBef>
              <a:spcAft>
                <a:spcPts val="0"/>
              </a:spcAft>
              <a:buSzPts val="1500"/>
              <a:buChar char="●"/>
            </a:pPr>
            <a:r>
              <a:rPr lang="en" sz="1500"/>
              <a:t>Deploy base models or models fine tuned on your proprietary data</a:t>
            </a:r>
            <a:endParaRPr sz="1500"/>
          </a:p>
          <a:p>
            <a:pPr indent="-260350" lvl="0" marL="342900" rtl="0" algn="l">
              <a:lnSpc>
                <a:spcPct val="100000"/>
              </a:lnSpc>
              <a:spcBef>
                <a:spcPts val="1500"/>
              </a:spcBef>
              <a:spcAft>
                <a:spcPts val="0"/>
              </a:spcAft>
              <a:buSzPts val="1500"/>
              <a:buChar char="●"/>
            </a:pPr>
            <a:r>
              <a:rPr b="0" lang="en" sz="1500"/>
              <a:t>Consistent latency with guaranteed throughpu</a:t>
            </a:r>
            <a:r>
              <a:rPr lang="en" sz="1500"/>
              <a:t>t</a:t>
            </a:r>
            <a:endParaRPr b="0" sz="1500"/>
          </a:p>
          <a:p>
            <a:pPr indent="-260350" lvl="0" marL="342900" rtl="0" algn="l">
              <a:lnSpc>
                <a:spcPct val="100000"/>
              </a:lnSpc>
              <a:spcBef>
                <a:spcPts val="1500"/>
              </a:spcBef>
              <a:spcAft>
                <a:spcPts val="0"/>
              </a:spcAft>
              <a:buSzPts val="1500"/>
              <a:buChar char="●"/>
            </a:pPr>
            <a:r>
              <a:rPr lang="en" sz="1500"/>
              <a:t>Dedicated compute with isolated network</a:t>
            </a:r>
            <a:endParaRPr sz="1500"/>
          </a:p>
          <a:p>
            <a:pPr indent="-260350" lvl="0" marL="342900" rtl="0" algn="l">
              <a:lnSpc>
                <a:spcPct val="100000"/>
              </a:lnSpc>
              <a:spcBef>
                <a:spcPts val="1500"/>
              </a:spcBef>
              <a:spcAft>
                <a:spcPts val="0"/>
              </a:spcAft>
              <a:buSzPts val="1500"/>
              <a:buChar char="●"/>
            </a:pPr>
            <a:r>
              <a:rPr lang="en" sz="1500"/>
              <a:t>Availability</a:t>
            </a:r>
            <a:r>
              <a:rPr lang="en" sz="1500"/>
              <a:t> SLA, Shield Compliance*, Regional co-</a:t>
            </a:r>
            <a:r>
              <a:rPr lang="en" sz="1500"/>
              <a:t>location</a:t>
            </a:r>
            <a:endParaRPr sz="1500"/>
          </a:p>
          <a:p>
            <a:pPr indent="-260350" lvl="0" marL="342900" rtl="0" algn="l">
              <a:lnSpc>
                <a:spcPct val="100000"/>
              </a:lnSpc>
              <a:spcBef>
                <a:spcPts val="1500"/>
              </a:spcBef>
              <a:spcAft>
                <a:spcPts val="800"/>
              </a:spcAft>
              <a:buSzPts val="1500"/>
              <a:buChar char="●"/>
            </a:pPr>
            <a:r>
              <a:rPr lang="en" sz="1500"/>
              <a:t>On-demand per throughput pricing </a:t>
            </a:r>
            <a:endParaRPr sz="1500"/>
          </a:p>
        </p:txBody>
      </p:sp>
      <p:sp>
        <p:nvSpPr>
          <p:cNvPr id="693" name="Google Shape;693;p90"/>
          <p:cNvSpPr txBox="1"/>
          <p:nvPr>
            <p:ph idx="5" type="subTitle"/>
          </p:nvPr>
        </p:nvSpPr>
        <p:spPr>
          <a:xfrm>
            <a:off x="432863" y="652425"/>
            <a:ext cx="82803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Fully Featured, Enterprise Grade and Secure API endpoints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91"/>
          <p:cNvSpPr txBox="1"/>
          <p:nvPr>
            <p:ph idx="1" type="body"/>
          </p:nvPr>
        </p:nvSpPr>
        <p:spPr>
          <a:xfrm>
            <a:off x="544275" y="1111075"/>
            <a:ext cx="3553500" cy="26151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b="1" lang="en" sz="1500">
                <a:solidFill>
                  <a:schemeClr val="dk2"/>
                </a:solidFill>
              </a:rPr>
              <a:t>Easily interact</a:t>
            </a:r>
            <a:r>
              <a:rPr lang="en" sz="1500"/>
              <a:t> with foundations models hosted both internally and externally to Databricks.</a:t>
            </a:r>
            <a:endParaRPr sz="1500"/>
          </a:p>
          <a:p>
            <a:pPr indent="0" lvl="0" marL="0" rtl="0" algn="l">
              <a:spcBef>
                <a:spcPts val="800"/>
              </a:spcBef>
              <a:spcAft>
                <a:spcPts val="0"/>
              </a:spcAft>
              <a:buNone/>
            </a:pPr>
            <a:r>
              <a:rPr b="1" lang="en" sz="1500">
                <a:solidFill>
                  <a:schemeClr val="dk2"/>
                </a:solidFill>
              </a:rPr>
              <a:t>Compare</a:t>
            </a:r>
            <a:r>
              <a:rPr lang="en" sz="1500"/>
              <a:t> output, latency and other performance characteristics across multiple models</a:t>
            </a:r>
            <a:endParaRPr sz="1500"/>
          </a:p>
          <a:p>
            <a:pPr indent="0" lvl="0" marL="0" rtl="0" algn="l">
              <a:spcBef>
                <a:spcPts val="800"/>
              </a:spcBef>
              <a:spcAft>
                <a:spcPts val="0"/>
              </a:spcAft>
              <a:buNone/>
            </a:pPr>
            <a:r>
              <a:rPr b="1" lang="en" sz="1500">
                <a:solidFill>
                  <a:schemeClr val="dk2"/>
                </a:solidFill>
              </a:rPr>
              <a:t>Rapidly experiment</a:t>
            </a:r>
            <a:r>
              <a:rPr lang="en" sz="1500"/>
              <a:t> with prompt engineering and text generation parameter tuning</a:t>
            </a:r>
            <a:endParaRPr sz="1700"/>
          </a:p>
        </p:txBody>
      </p:sp>
      <p:sp>
        <p:nvSpPr>
          <p:cNvPr id="699" name="Google Shape;699;p91"/>
          <p:cNvSpPr txBox="1"/>
          <p:nvPr>
            <p:ph idx="4294967295" type="title"/>
          </p:nvPr>
        </p:nvSpPr>
        <p:spPr>
          <a:xfrm>
            <a:off x="562074" y="1730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700"/>
              <a:t>AI Playground</a:t>
            </a:r>
            <a:endParaRPr sz="2700"/>
          </a:p>
        </p:txBody>
      </p:sp>
      <p:pic>
        <p:nvPicPr>
          <p:cNvPr id="700" name="Google Shape;700;p91"/>
          <p:cNvPicPr preferRelativeResize="0"/>
          <p:nvPr/>
        </p:nvPicPr>
        <p:blipFill>
          <a:blip r:embed="rId3">
            <a:alphaModFix/>
          </a:blip>
          <a:stretch>
            <a:fillRect/>
          </a:stretch>
        </p:blipFill>
        <p:spPr>
          <a:xfrm>
            <a:off x="4452263" y="1111073"/>
            <a:ext cx="4180126" cy="2871609"/>
          </a:xfrm>
          <a:prstGeom prst="rect">
            <a:avLst/>
          </a:prstGeom>
          <a:noFill/>
          <a:ln>
            <a:noFill/>
          </a:ln>
        </p:spPr>
      </p:pic>
      <p:sp>
        <p:nvSpPr>
          <p:cNvPr id="701" name="Google Shape;701;p91"/>
          <p:cNvSpPr txBox="1"/>
          <p:nvPr>
            <p:ph idx="2" type="subTitle"/>
          </p:nvPr>
        </p:nvSpPr>
        <p:spPr>
          <a:xfrm>
            <a:off x="562725" y="652425"/>
            <a:ext cx="8329500" cy="3063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Easily interact and compare LLMs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5" name="Shape 705"/>
        <p:cNvGrpSpPr/>
        <p:nvPr/>
      </p:nvGrpSpPr>
      <p:grpSpPr>
        <a:xfrm>
          <a:off x="0" y="0"/>
          <a:ext cx="0" cy="0"/>
          <a:chOff x="0" y="0"/>
          <a:chExt cx="0" cy="0"/>
        </a:xfrm>
      </p:grpSpPr>
      <p:sp>
        <p:nvSpPr>
          <p:cNvPr id="706" name="Google Shape;706;p92"/>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rPr>
              <a:t>AI Gateway for model API governance</a:t>
            </a:r>
            <a:endParaRPr>
              <a:solidFill>
                <a:schemeClr val="dk1"/>
              </a:solidFill>
            </a:endParaRPr>
          </a:p>
        </p:txBody>
      </p:sp>
      <p:sp>
        <p:nvSpPr>
          <p:cNvPr id="707" name="Google Shape;707;p92"/>
          <p:cNvSpPr txBox="1"/>
          <p:nvPr>
            <p:ph idx="1" type="subTitle"/>
          </p:nvPr>
        </p:nvSpPr>
        <p:spPr>
          <a:xfrm>
            <a:off x="562080" y="881026"/>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Centralized governance to democratize GenAI</a:t>
            </a:r>
            <a:endParaRPr/>
          </a:p>
        </p:txBody>
      </p:sp>
      <p:sp>
        <p:nvSpPr>
          <p:cNvPr id="708" name="Google Shape;708;p92"/>
          <p:cNvSpPr txBox="1"/>
          <p:nvPr>
            <p:ph idx="2" type="body"/>
          </p:nvPr>
        </p:nvSpPr>
        <p:spPr>
          <a:xfrm>
            <a:off x="562075" y="1415425"/>
            <a:ext cx="3579000" cy="3112500"/>
          </a:xfrm>
          <a:prstGeom prst="rect">
            <a:avLst/>
          </a:prstGeom>
        </p:spPr>
        <p:txBody>
          <a:bodyPr anchorCtr="0" anchor="t" bIns="0" lIns="0" spcFirstLastPara="1" rIns="0" wrap="square" tIns="0">
            <a:noAutofit/>
          </a:bodyPr>
          <a:lstStyle/>
          <a:p>
            <a:pPr indent="0" lvl="0" marL="0" rtl="0" algn="l">
              <a:lnSpc>
                <a:spcPct val="90000"/>
              </a:lnSpc>
              <a:spcBef>
                <a:spcPts val="800"/>
              </a:spcBef>
              <a:spcAft>
                <a:spcPts val="0"/>
              </a:spcAft>
              <a:buClr>
                <a:schemeClr val="dk2"/>
              </a:buClr>
              <a:buSzPts val="1100"/>
              <a:buFont typeface="Arial"/>
              <a:buNone/>
            </a:pPr>
            <a:r>
              <a:rPr b="1" lang="en">
                <a:solidFill>
                  <a:srgbClr val="FF5F46"/>
                </a:solidFill>
              </a:rPr>
              <a:t>Permission and rate limiting</a:t>
            </a:r>
            <a:r>
              <a:rPr lang="en">
                <a:solidFill>
                  <a:schemeClr val="dk1"/>
                </a:solidFill>
              </a:rPr>
              <a:t> to control who has access and how much access</a:t>
            </a:r>
            <a:br>
              <a:rPr lang="en">
                <a:solidFill>
                  <a:schemeClr val="dk1"/>
                </a:solidFill>
              </a:rPr>
            </a:br>
            <a:endParaRPr>
              <a:solidFill>
                <a:schemeClr val="dk1"/>
              </a:solidFill>
            </a:endParaRPr>
          </a:p>
          <a:p>
            <a:pPr indent="0" lvl="0" marL="0" rtl="0" algn="l">
              <a:lnSpc>
                <a:spcPct val="90000"/>
              </a:lnSpc>
              <a:spcBef>
                <a:spcPts val="800"/>
              </a:spcBef>
              <a:spcAft>
                <a:spcPts val="0"/>
              </a:spcAft>
              <a:buNone/>
            </a:pPr>
            <a:r>
              <a:rPr b="1" lang="en">
                <a:solidFill>
                  <a:srgbClr val="FF5F46"/>
                </a:solidFill>
              </a:rPr>
              <a:t>Payload logging and usage tracking</a:t>
            </a:r>
            <a:r>
              <a:rPr lang="en">
                <a:solidFill>
                  <a:schemeClr val="dk1"/>
                </a:solidFill>
              </a:rPr>
              <a:t> to audit data being sent to model APIs and who is calling them</a:t>
            </a:r>
            <a:br>
              <a:rPr lang="en">
                <a:solidFill>
                  <a:schemeClr val="dk1"/>
                </a:solidFill>
              </a:rPr>
            </a:br>
            <a:endParaRPr>
              <a:solidFill>
                <a:schemeClr val="dk1"/>
              </a:solidFill>
            </a:endParaRPr>
          </a:p>
          <a:p>
            <a:pPr indent="0" lvl="0" marL="0" rtl="0" algn="l">
              <a:lnSpc>
                <a:spcPct val="90000"/>
              </a:lnSpc>
              <a:spcBef>
                <a:spcPts val="800"/>
              </a:spcBef>
              <a:spcAft>
                <a:spcPts val="0"/>
              </a:spcAft>
              <a:buClr>
                <a:schemeClr val="dk2"/>
              </a:buClr>
              <a:buSzPts val="1100"/>
              <a:buFont typeface="Arial"/>
              <a:buNone/>
            </a:pPr>
            <a:r>
              <a:rPr b="1" lang="en">
                <a:solidFill>
                  <a:srgbClr val="FF5F46"/>
                </a:solidFill>
              </a:rPr>
              <a:t>AI Guardrails</a:t>
            </a:r>
            <a:r>
              <a:rPr lang="en">
                <a:solidFill>
                  <a:schemeClr val="dk1"/>
                </a:solidFill>
              </a:rPr>
              <a:t> to prevent data leakage and unsafe requests/responses.</a:t>
            </a:r>
            <a:endParaRPr>
              <a:solidFill>
                <a:schemeClr val="dk1"/>
              </a:solidFill>
            </a:endParaRPr>
          </a:p>
          <a:p>
            <a:pPr indent="0" lvl="0" marL="0" rtl="0" algn="l">
              <a:lnSpc>
                <a:spcPct val="90000"/>
              </a:lnSpc>
              <a:spcBef>
                <a:spcPts val="800"/>
              </a:spcBef>
              <a:spcAft>
                <a:spcPts val="0"/>
              </a:spcAft>
              <a:buNone/>
            </a:pPr>
            <a:r>
              <a:t/>
            </a:r>
            <a:endParaRPr>
              <a:solidFill>
                <a:schemeClr val="dk1"/>
              </a:solidFill>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709" name="Google Shape;709;p92"/>
          <p:cNvPicPr preferRelativeResize="0"/>
          <p:nvPr/>
        </p:nvPicPr>
        <p:blipFill rotWithShape="1">
          <a:blip r:embed="rId3">
            <a:alphaModFix/>
          </a:blip>
          <a:srcRect b="46013" l="12816" r="0" t="4742"/>
          <a:stretch/>
        </p:blipFill>
        <p:spPr>
          <a:xfrm>
            <a:off x="4229625" y="1893532"/>
            <a:ext cx="4624401" cy="166966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93"/>
          <p:cNvSpPr txBox="1"/>
          <p:nvPr>
            <p:ph type="title"/>
          </p:nvPr>
        </p:nvSpPr>
        <p:spPr>
          <a:xfrm>
            <a:off x="307375" y="401700"/>
            <a:ext cx="85740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 sz="2300">
                <a:latin typeface="DM Sans"/>
                <a:ea typeface="DM Sans"/>
                <a:cs typeface="DM Sans"/>
                <a:sym typeface="DM Sans"/>
              </a:rPr>
              <a:t>Improve model quality with your proprietary data</a:t>
            </a:r>
            <a:endParaRPr b="1" sz="2300">
              <a:latin typeface="DM Sans"/>
              <a:ea typeface="DM Sans"/>
              <a:cs typeface="DM Sans"/>
              <a:sym typeface="DM Sans"/>
            </a:endParaRPr>
          </a:p>
        </p:txBody>
      </p:sp>
      <p:sp>
        <p:nvSpPr>
          <p:cNvPr id="715" name="Google Shape;715;p93"/>
          <p:cNvSpPr txBox="1"/>
          <p:nvPr>
            <p:ph idx="1" type="body"/>
          </p:nvPr>
        </p:nvSpPr>
        <p:spPr>
          <a:xfrm>
            <a:off x="311700" y="1152475"/>
            <a:ext cx="4207500" cy="2773200"/>
          </a:xfrm>
          <a:prstGeom prst="rect">
            <a:avLst/>
          </a:prstGeom>
        </p:spPr>
        <p:txBody>
          <a:bodyPr anchorCtr="0" anchor="t" bIns="0" lIns="0" spcFirstLastPara="1" rIns="0" wrap="square" tIns="0">
            <a:noAutofit/>
          </a:bodyPr>
          <a:lstStyle/>
          <a:p>
            <a:pPr indent="0" lvl="0" marL="0" rtl="0" algn="l">
              <a:lnSpc>
                <a:spcPct val="100000"/>
              </a:lnSpc>
              <a:spcBef>
                <a:spcPts val="1000"/>
              </a:spcBef>
              <a:spcAft>
                <a:spcPts val="0"/>
              </a:spcAft>
              <a:buNone/>
            </a:pPr>
            <a:r>
              <a:rPr lang="en"/>
              <a:t>Foundation models have broad knowledge but lack internal knowledge and domain expertise. </a:t>
            </a:r>
            <a:endParaRPr/>
          </a:p>
          <a:p>
            <a:pPr indent="0" lvl="0" marL="0" rtl="0" algn="l">
              <a:lnSpc>
                <a:spcPct val="100000"/>
              </a:lnSpc>
              <a:spcBef>
                <a:spcPts val="2000"/>
              </a:spcBef>
              <a:spcAft>
                <a:spcPts val="0"/>
              </a:spcAft>
              <a:buNone/>
            </a:pPr>
            <a:r>
              <a:t/>
            </a:r>
            <a:endParaRPr b="1">
              <a:solidFill>
                <a:schemeClr val="dk2"/>
              </a:solidFill>
            </a:endParaRPr>
          </a:p>
          <a:p>
            <a:pPr indent="0" lvl="0" marL="0" rtl="0" algn="l">
              <a:lnSpc>
                <a:spcPct val="100000"/>
              </a:lnSpc>
              <a:spcBef>
                <a:spcPts val="1000"/>
              </a:spcBef>
              <a:spcAft>
                <a:spcPts val="0"/>
              </a:spcAft>
              <a:buNone/>
            </a:pPr>
            <a:r>
              <a:rPr b="1" lang="en">
                <a:solidFill>
                  <a:schemeClr val="dk2"/>
                </a:solidFill>
              </a:rPr>
              <a:t>RAG and Fine Tuning integrate natively into Model Serving, making it easy to leverage data in Databricks</a:t>
            </a:r>
            <a:endParaRPr b="1" i="1" sz="2100"/>
          </a:p>
          <a:p>
            <a:pPr indent="0" lvl="0" marL="0" rtl="0" algn="l">
              <a:lnSpc>
                <a:spcPct val="100000"/>
              </a:lnSpc>
              <a:spcBef>
                <a:spcPts val="1000"/>
              </a:spcBef>
              <a:spcAft>
                <a:spcPts val="1000"/>
              </a:spcAft>
              <a:buNone/>
            </a:pPr>
            <a:r>
              <a:t/>
            </a:r>
            <a:endParaRPr>
              <a:solidFill>
                <a:schemeClr val="dk2"/>
              </a:solidFill>
            </a:endParaRPr>
          </a:p>
        </p:txBody>
      </p:sp>
      <p:pic>
        <p:nvPicPr>
          <p:cNvPr id="716" name="Google Shape;716;p93"/>
          <p:cNvPicPr preferRelativeResize="0"/>
          <p:nvPr/>
        </p:nvPicPr>
        <p:blipFill>
          <a:blip r:embed="rId3">
            <a:alphaModFix/>
          </a:blip>
          <a:stretch>
            <a:fillRect/>
          </a:stretch>
        </p:blipFill>
        <p:spPr>
          <a:xfrm>
            <a:off x="4595400" y="1123600"/>
            <a:ext cx="4320000" cy="2538000"/>
          </a:xfrm>
          <a:prstGeom prst="rect">
            <a:avLst/>
          </a:prstGeom>
          <a:noFill/>
          <a:ln>
            <a:noFill/>
          </a:ln>
        </p:spPr>
      </p:pic>
      <p:sp>
        <p:nvSpPr>
          <p:cNvPr id="717" name="Google Shape;717;p93"/>
          <p:cNvSpPr/>
          <p:nvPr/>
        </p:nvSpPr>
        <p:spPr>
          <a:xfrm>
            <a:off x="365475" y="3639325"/>
            <a:ext cx="3952800" cy="1090200"/>
          </a:xfrm>
          <a:prstGeom prst="roundRect">
            <a:avLst>
              <a:gd fmla="val 16667" name="adj"/>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DM Sans"/>
                <a:ea typeface="DM Sans"/>
                <a:cs typeface="DM Sans"/>
                <a:sym typeface="DM Sans"/>
              </a:rPr>
              <a:t>Roadmap: 	  Fine-tuning API (Q1)</a:t>
            </a:r>
            <a:endParaRPr b="1">
              <a:solidFill>
                <a:schemeClr val="lt1"/>
              </a:solidFill>
              <a:latin typeface="DM Sans"/>
              <a:ea typeface="DM Sans"/>
              <a:cs typeface="DM Sans"/>
              <a:sym typeface="DM Sans"/>
            </a:endParaRPr>
          </a:p>
          <a:p>
            <a:pPr indent="0" lvl="0" marL="0" rtl="0" algn="l">
              <a:spcBef>
                <a:spcPts val="0"/>
              </a:spcBef>
              <a:spcAft>
                <a:spcPts val="0"/>
              </a:spcAft>
              <a:buNone/>
            </a:pPr>
            <a:r>
              <a:rPr b="1" lang="en">
                <a:solidFill>
                  <a:schemeClr val="lt1"/>
                </a:solidFill>
                <a:latin typeface="DM Sans"/>
                <a:ea typeface="DM Sans"/>
                <a:cs typeface="DM Sans"/>
                <a:sym typeface="DM Sans"/>
              </a:rPr>
              <a:t>                        RAG Studio (Q1)</a:t>
            </a:r>
            <a:endParaRPr b="1">
              <a:solidFill>
                <a:schemeClr val="lt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